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4"/>
  </p:notesMasterIdLst>
  <p:sldIdLst>
    <p:sldId id="256" r:id="rId2"/>
    <p:sldId id="259" r:id="rId3"/>
    <p:sldId id="266" r:id="rId4"/>
    <p:sldId id="271" r:id="rId5"/>
    <p:sldId id="267" r:id="rId6"/>
    <p:sldId id="457" r:id="rId7"/>
    <p:sldId id="447" r:id="rId8"/>
    <p:sldId id="448" r:id="rId9"/>
    <p:sldId id="268" r:id="rId10"/>
    <p:sldId id="273" r:id="rId11"/>
    <p:sldId id="272" r:id="rId12"/>
    <p:sldId id="275" r:id="rId13"/>
    <p:sldId id="276" r:id="rId14"/>
    <p:sldId id="274" r:id="rId15"/>
    <p:sldId id="454" r:id="rId16"/>
    <p:sldId id="339" r:id="rId17"/>
    <p:sldId id="318" r:id="rId18"/>
    <p:sldId id="334" r:id="rId19"/>
    <p:sldId id="455" r:id="rId20"/>
    <p:sldId id="289" r:id="rId21"/>
    <p:sldId id="340" r:id="rId22"/>
    <p:sldId id="341" r:id="rId23"/>
    <p:sldId id="342" r:id="rId24"/>
    <p:sldId id="442" r:id="rId25"/>
    <p:sldId id="322" r:id="rId26"/>
    <p:sldId id="348" r:id="rId27"/>
    <p:sldId id="349" r:id="rId28"/>
    <p:sldId id="350" r:id="rId29"/>
    <p:sldId id="351" r:id="rId30"/>
    <p:sldId id="352" r:id="rId31"/>
    <p:sldId id="303" r:id="rId32"/>
    <p:sldId id="323" r:id="rId33"/>
    <p:sldId id="309" r:id="rId34"/>
    <p:sldId id="365" r:id="rId35"/>
    <p:sldId id="324" r:id="rId36"/>
    <p:sldId id="453" r:id="rId37"/>
    <p:sldId id="452" r:id="rId38"/>
    <p:sldId id="449" r:id="rId39"/>
    <p:sldId id="451" r:id="rId40"/>
    <p:sldId id="450" r:id="rId41"/>
    <p:sldId id="301" r:id="rId42"/>
    <p:sldId id="325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1" r:id="rId55"/>
    <p:sldId id="384" r:id="rId56"/>
    <p:sldId id="297" r:id="rId57"/>
    <p:sldId id="387" r:id="rId58"/>
    <p:sldId id="458" r:id="rId59"/>
    <p:sldId id="388" r:id="rId60"/>
    <p:sldId id="295" r:id="rId61"/>
    <p:sldId id="456" r:id="rId62"/>
    <p:sldId id="391" r:id="rId63"/>
    <p:sldId id="393" r:id="rId64"/>
    <p:sldId id="445" r:id="rId65"/>
    <p:sldId id="443" r:id="rId66"/>
    <p:sldId id="444" r:id="rId67"/>
    <p:sldId id="344" r:id="rId68"/>
    <p:sldId id="420" r:id="rId69"/>
    <p:sldId id="422" r:id="rId70"/>
    <p:sldId id="424" r:id="rId71"/>
    <p:sldId id="412" r:id="rId72"/>
    <p:sldId id="409" r:id="rId73"/>
    <p:sldId id="408" r:id="rId74"/>
    <p:sldId id="410" r:id="rId75"/>
    <p:sldId id="411" r:id="rId76"/>
    <p:sldId id="307" r:id="rId77"/>
    <p:sldId id="329" r:id="rId78"/>
    <p:sldId id="459" r:id="rId79"/>
    <p:sldId id="395" r:id="rId80"/>
    <p:sldId id="396" r:id="rId81"/>
    <p:sldId id="397" r:id="rId82"/>
    <p:sldId id="398" r:id="rId83"/>
    <p:sldId id="399" r:id="rId84"/>
    <p:sldId id="305" r:id="rId85"/>
    <p:sldId id="328" r:id="rId86"/>
    <p:sldId id="437" r:id="rId87"/>
    <p:sldId id="439" r:id="rId88"/>
    <p:sldId id="438" r:id="rId89"/>
    <p:sldId id="440" r:id="rId90"/>
    <p:sldId id="401" r:id="rId91"/>
    <p:sldId id="403" r:id="rId92"/>
    <p:sldId id="415" r:id="rId93"/>
    <p:sldId id="419" r:id="rId94"/>
    <p:sldId id="460" r:id="rId95"/>
    <p:sldId id="402" r:id="rId96"/>
    <p:sldId id="264" r:id="rId97"/>
    <p:sldId id="425" r:id="rId98"/>
    <p:sldId id="428" r:id="rId99"/>
    <p:sldId id="426" r:id="rId100"/>
    <p:sldId id="427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16" r:id="rId110"/>
    <p:sldId id="417" r:id="rId111"/>
    <p:sldId id="418" r:id="rId112"/>
    <p:sldId id="446" r:id="rId113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552D"/>
    <a:srgbClr val="ACA35D"/>
    <a:srgbClr val="CC9900"/>
    <a:srgbClr val="BDB57D"/>
    <a:srgbClr val="FFFF99"/>
    <a:srgbClr val="FAFADC"/>
    <a:srgbClr val="FFFFFF"/>
    <a:srgbClr val="877F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472" autoAdjust="0"/>
  </p:normalViewPr>
  <p:slideViewPr>
    <p:cSldViewPr>
      <p:cViewPr>
        <p:scale>
          <a:sx n="70" d="100"/>
          <a:sy n="70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8EE20-BE33-4B98-8F0C-DF5163BD4BF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1EEDEC-C8D2-4025-A6DA-7271C58E1EE8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 smtClean="0"/>
            <a:t>Anonim</a:t>
          </a:r>
          <a:endParaRPr lang="tr-TR" b="1" dirty="0"/>
        </a:p>
      </dgm:t>
    </dgm:pt>
    <dgm:pt modelId="{6E06605C-ED09-4365-A5C8-E0C9FAED4F0A}" type="parTrans" cxnId="{136689FD-5EDC-45F1-ABDB-502324073BB5}">
      <dgm:prSet/>
      <dgm:spPr/>
      <dgm:t>
        <a:bodyPr/>
        <a:lstStyle/>
        <a:p>
          <a:endParaRPr lang="tr-TR"/>
        </a:p>
      </dgm:t>
    </dgm:pt>
    <dgm:pt modelId="{6DC2291B-AE8B-4602-80A6-CFA4C4A70C0F}" type="sibTrans" cxnId="{136689FD-5EDC-45F1-ABDB-502324073BB5}">
      <dgm:prSet/>
      <dgm:spPr/>
      <dgm:t>
        <a:bodyPr/>
        <a:lstStyle/>
        <a:p>
          <a:endParaRPr lang="tr-TR"/>
        </a:p>
      </dgm:t>
    </dgm:pt>
    <dgm:pt modelId="{8412A53F-55B8-4756-9B63-89BD2E13450C}" type="asst">
      <dgm:prSet phldrT="[Metin]" custT="1"/>
      <dgm:spPr>
        <a:solidFill>
          <a:schemeClr val="accent1"/>
        </a:solidFill>
      </dgm:spPr>
      <dgm:t>
        <a:bodyPr/>
        <a:lstStyle/>
        <a:p>
          <a:r>
            <a:rPr lang="tr-TR" sz="4800" b="1" dirty="0" smtClean="0"/>
            <a:t>50.000 </a:t>
          </a:r>
          <a:r>
            <a:rPr lang="tr-TR" sz="3600" b="1" dirty="0" smtClean="0"/>
            <a:t>TL</a:t>
          </a:r>
          <a:endParaRPr lang="tr-TR" sz="3600" b="1" dirty="0"/>
        </a:p>
      </dgm:t>
    </dgm:pt>
    <dgm:pt modelId="{7B2660CA-C871-4CD8-91F9-5710BA99B621}" type="parTrans" cxnId="{1DBF4209-E98B-4EF3-AD26-DD2C11BB30EC}">
      <dgm:prSet/>
      <dgm:spPr>
        <a:ln w="63500"/>
      </dgm:spPr>
      <dgm:t>
        <a:bodyPr/>
        <a:lstStyle/>
        <a:p>
          <a:endParaRPr lang="tr-TR"/>
        </a:p>
      </dgm:t>
    </dgm:pt>
    <dgm:pt modelId="{B6027494-F79C-4FAC-BC16-FEE732F05408}" type="sibTrans" cxnId="{1DBF4209-E98B-4EF3-AD26-DD2C11BB30EC}">
      <dgm:prSet/>
      <dgm:spPr/>
      <dgm:t>
        <a:bodyPr/>
        <a:lstStyle/>
        <a:p>
          <a:endParaRPr lang="tr-TR"/>
        </a:p>
      </dgm:t>
    </dgm:pt>
    <dgm:pt modelId="{D83FC169-1BD9-4C7B-91E2-939AE81EFB52}">
      <dgm:prSet phldrT="[Metin]"/>
      <dgm:spPr>
        <a:solidFill>
          <a:schemeClr val="accent1"/>
        </a:solidFill>
      </dgm:spPr>
      <dgm:t>
        <a:bodyPr/>
        <a:lstStyle/>
        <a:p>
          <a:endParaRPr lang="tr-TR" dirty="0"/>
        </a:p>
      </dgm:t>
    </dgm:pt>
    <dgm:pt modelId="{68A095E2-9843-420D-94D4-0155FAAC6630}" type="parTrans" cxnId="{1478BE05-FC95-4269-97A4-5FD47EA4FA43}">
      <dgm:prSet/>
      <dgm:spPr>
        <a:ln w="63500"/>
      </dgm:spPr>
      <dgm:t>
        <a:bodyPr/>
        <a:lstStyle/>
        <a:p>
          <a:endParaRPr lang="tr-TR"/>
        </a:p>
      </dgm:t>
    </dgm:pt>
    <dgm:pt modelId="{59A4BEE1-72A0-42BE-BB06-C006874E938D}" type="sibTrans" cxnId="{1478BE05-FC95-4269-97A4-5FD47EA4FA43}">
      <dgm:prSet/>
      <dgm:spPr/>
      <dgm:t>
        <a:bodyPr/>
        <a:lstStyle/>
        <a:p>
          <a:endParaRPr lang="tr-TR"/>
        </a:p>
      </dgm:t>
    </dgm:pt>
    <dgm:pt modelId="{8DECEBFF-B7AB-4C7A-A69B-974250AE9B84}">
      <dgm:prSet/>
      <dgm:spPr>
        <a:solidFill>
          <a:srgbClr val="0070C0"/>
        </a:solidFill>
      </dgm:spPr>
      <dgm:t>
        <a:bodyPr/>
        <a:lstStyle/>
        <a:p>
          <a:r>
            <a:rPr lang="tr-TR" dirty="0" err="1" smtClean="0"/>
            <a:t>Limited</a:t>
          </a:r>
          <a:endParaRPr lang="tr-TR" dirty="0"/>
        </a:p>
      </dgm:t>
    </dgm:pt>
    <dgm:pt modelId="{062EF014-B933-48B0-9958-3AC9C1C3BAB8}" type="parTrans" cxnId="{B6512B44-61C8-4745-B097-E80C09A46266}">
      <dgm:prSet/>
      <dgm:spPr/>
      <dgm:t>
        <a:bodyPr/>
        <a:lstStyle/>
        <a:p>
          <a:endParaRPr lang="tr-TR"/>
        </a:p>
      </dgm:t>
    </dgm:pt>
    <dgm:pt modelId="{BE52FDD5-D59E-4C1D-BDF6-CB4206970E3C}" type="sibTrans" cxnId="{B6512B44-61C8-4745-B097-E80C09A46266}">
      <dgm:prSet/>
      <dgm:spPr/>
      <dgm:t>
        <a:bodyPr/>
        <a:lstStyle/>
        <a:p>
          <a:endParaRPr lang="tr-TR"/>
        </a:p>
      </dgm:t>
    </dgm:pt>
    <dgm:pt modelId="{6CB2EEDA-9D36-4348-AA63-FC8D81EA80C2}">
      <dgm:prSet custT="1"/>
      <dgm:spPr>
        <a:solidFill>
          <a:schemeClr val="accent1"/>
        </a:solidFill>
      </dgm:spPr>
      <dgm:t>
        <a:bodyPr/>
        <a:lstStyle/>
        <a:p>
          <a:r>
            <a:rPr lang="tr-TR" sz="4800" b="1" dirty="0" smtClean="0"/>
            <a:t>10.000 </a:t>
          </a:r>
          <a:r>
            <a:rPr lang="tr-TR" sz="3600" b="1" dirty="0" smtClean="0"/>
            <a:t>TL</a:t>
          </a:r>
          <a:endParaRPr lang="tr-TR" sz="3600" b="1" dirty="0"/>
        </a:p>
      </dgm:t>
    </dgm:pt>
    <dgm:pt modelId="{F4730842-9242-4D44-A64F-7076B7705201}" type="parTrans" cxnId="{C694D9BB-BB1D-4810-B2DF-F96251EF8932}">
      <dgm:prSet/>
      <dgm:spPr>
        <a:ln w="63500"/>
      </dgm:spPr>
      <dgm:t>
        <a:bodyPr/>
        <a:lstStyle/>
        <a:p>
          <a:endParaRPr lang="tr-TR"/>
        </a:p>
      </dgm:t>
    </dgm:pt>
    <dgm:pt modelId="{7C8AB9F3-16B2-4F22-9EF2-258EE0DD3869}" type="sibTrans" cxnId="{C694D9BB-BB1D-4810-B2DF-F96251EF8932}">
      <dgm:prSet/>
      <dgm:spPr/>
      <dgm:t>
        <a:bodyPr/>
        <a:lstStyle/>
        <a:p>
          <a:endParaRPr lang="tr-TR"/>
        </a:p>
      </dgm:t>
    </dgm:pt>
    <dgm:pt modelId="{63FD4ECA-61AF-4CE7-B410-74C81E3E3712}" type="pres">
      <dgm:prSet presAssocID="{9AF8EE20-BE33-4B98-8F0C-DF5163BD4B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C3E8BE4-7B45-4203-A7C7-F1CA3FE09253}" type="pres">
      <dgm:prSet presAssocID="{D11EEDEC-C8D2-4025-A6DA-7271C58E1EE8}" presName="root" presStyleCnt="0"/>
      <dgm:spPr/>
    </dgm:pt>
    <dgm:pt modelId="{AFBFC38F-EF7D-477B-9ED7-9D624D505A39}" type="pres">
      <dgm:prSet presAssocID="{D11EEDEC-C8D2-4025-A6DA-7271C58E1EE8}" presName="rootComposite" presStyleCnt="0"/>
      <dgm:spPr/>
    </dgm:pt>
    <dgm:pt modelId="{802ED09E-2D43-45A1-9BFE-272751A9FA62}" type="pres">
      <dgm:prSet presAssocID="{D11EEDEC-C8D2-4025-A6DA-7271C58E1EE8}" presName="rootText" presStyleLbl="node1" presStyleIdx="0" presStyleCnt="2" custLinFactNeighborX="-25758"/>
      <dgm:spPr/>
      <dgm:t>
        <a:bodyPr/>
        <a:lstStyle/>
        <a:p>
          <a:endParaRPr lang="tr-TR"/>
        </a:p>
      </dgm:t>
    </dgm:pt>
    <dgm:pt modelId="{9716740B-5A8E-4221-AD61-432C4D0BA55B}" type="pres">
      <dgm:prSet presAssocID="{D11EEDEC-C8D2-4025-A6DA-7271C58E1EE8}" presName="rootConnector" presStyleLbl="node1" presStyleIdx="0" presStyleCnt="2"/>
      <dgm:spPr/>
      <dgm:t>
        <a:bodyPr/>
        <a:lstStyle/>
        <a:p>
          <a:endParaRPr lang="tr-TR"/>
        </a:p>
      </dgm:t>
    </dgm:pt>
    <dgm:pt modelId="{A44B019E-6669-43F7-A181-09A45BF724DF}" type="pres">
      <dgm:prSet presAssocID="{D11EEDEC-C8D2-4025-A6DA-7271C58E1EE8}" presName="childShape" presStyleCnt="0"/>
      <dgm:spPr/>
    </dgm:pt>
    <dgm:pt modelId="{B7D41BDF-2083-4F4B-B4CB-4FB779B5FCA4}" type="pres">
      <dgm:prSet presAssocID="{7B2660CA-C871-4CD8-91F9-5710BA99B621}" presName="Name13" presStyleLbl="parChTrans1D2" presStyleIdx="0" presStyleCnt="3"/>
      <dgm:spPr/>
      <dgm:t>
        <a:bodyPr/>
        <a:lstStyle/>
        <a:p>
          <a:endParaRPr lang="tr-TR"/>
        </a:p>
      </dgm:t>
    </dgm:pt>
    <dgm:pt modelId="{ECF80C72-B7BE-48A6-869F-00FD53680521}" type="pres">
      <dgm:prSet presAssocID="{8412A53F-55B8-4756-9B63-89BD2E13450C}" presName="childText" presStyleLbl="bgAcc1" presStyleIdx="0" presStyleCnt="3" custLinFactNeighborX="-22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26A6CF-AE0A-4E98-BA07-88AA1BB936A7}" type="pres">
      <dgm:prSet presAssocID="{68A095E2-9843-420D-94D4-0155FAAC6630}" presName="Name13" presStyleLbl="parChTrans1D2" presStyleIdx="1" presStyleCnt="3"/>
      <dgm:spPr/>
      <dgm:t>
        <a:bodyPr/>
        <a:lstStyle/>
        <a:p>
          <a:endParaRPr lang="tr-TR"/>
        </a:p>
      </dgm:t>
    </dgm:pt>
    <dgm:pt modelId="{0A750CA7-D4E2-4DD7-B5DA-3338D5696369}" type="pres">
      <dgm:prSet presAssocID="{D83FC169-1BD9-4C7B-91E2-939AE81EFB52}" presName="childText" presStyleLbl="bgAcc1" presStyleIdx="1" presStyleCnt="3" custLinFactNeighborX="-241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4842AC-675A-476E-9AD9-D99C65A98F02}" type="pres">
      <dgm:prSet presAssocID="{8DECEBFF-B7AB-4C7A-A69B-974250AE9B84}" presName="root" presStyleCnt="0"/>
      <dgm:spPr/>
    </dgm:pt>
    <dgm:pt modelId="{BE3B68A8-95E8-4E61-9ED9-FD10169AB52A}" type="pres">
      <dgm:prSet presAssocID="{8DECEBFF-B7AB-4C7A-A69B-974250AE9B84}" presName="rootComposite" presStyleCnt="0"/>
      <dgm:spPr/>
    </dgm:pt>
    <dgm:pt modelId="{6ED6608E-9586-458C-A487-DBB978D793E9}" type="pres">
      <dgm:prSet presAssocID="{8DECEBFF-B7AB-4C7A-A69B-974250AE9B84}" presName="rootText" presStyleLbl="node1" presStyleIdx="1" presStyleCnt="2" custLinFactNeighborX="-94" custLinFactNeighborY="1316"/>
      <dgm:spPr/>
      <dgm:t>
        <a:bodyPr/>
        <a:lstStyle/>
        <a:p>
          <a:endParaRPr lang="tr-TR"/>
        </a:p>
      </dgm:t>
    </dgm:pt>
    <dgm:pt modelId="{5EB80CD5-3B54-42B5-BCFE-7FD52E671C1D}" type="pres">
      <dgm:prSet presAssocID="{8DECEBFF-B7AB-4C7A-A69B-974250AE9B84}" presName="rootConnector" presStyleLbl="node1" presStyleIdx="1" presStyleCnt="2"/>
      <dgm:spPr/>
      <dgm:t>
        <a:bodyPr/>
        <a:lstStyle/>
        <a:p>
          <a:endParaRPr lang="tr-TR"/>
        </a:p>
      </dgm:t>
    </dgm:pt>
    <dgm:pt modelId="{53B44CF4-8159-4BFC-B9D8-B2E5317C5B50}" type="pres">
      <dgm:prSet presAssocID="{8DECEBFF-B7AB-4C7A-A69B-974250AE9B84}" presName="childShape" presStyleCnt="0"/>
      <dgm:spPr/>
    </dgm:pt>
    <dgm:pt modelId="{7C6C1F22-A299-4250-91B0-0F9CFD0381C1}" type="pres">
      <dgm:prSet presAssocID="{F4730842-9242-4D44-A64F-7076B7705201}" presName="Name13" presStyleLbl="parChTrans1D2" presStyleIdx="2" presStyleCnt="3"/>
      <dgm:spPr/>
      <dgm:t>
        <a:bodyPr/>
        <a:lstStyle/>
        <a:p>
          <a:endParaRPr lang="tr-TR"/>
        </a:p>
      </dgm:t>
    </dgm:pt>
    <dgm:pt modelId="{BB422B55-F7A7-4699-B34E-DFD2F3F57E51}" type="pres">
      <dgm:prSet presAssocID="{6CB2EEDA-9D36-4348-AA63-FC8D81EA80C2}" presName="childText" presStyleLbl="bgAcc1" presStyleIdx="2" presStyleCnt="3" custLinFactNeighborX="2021" custLinFactNeighborY="3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EB619A-5FE5-442D-B4FF-A71E2E87346A}" type="presOf" srcId="{F4730842-9242-4D44-A64F-7076B7705201}" destId="{7C6C1F22-A299-4250-91B0-0F9CFD0381C1}" srcOrd="0" destOrd="0" presId="urn:microsoft.com/office/officeart/2005/8/layout/hierarchy3"/>
    <dgm:cxn modelId="{9A2CE180-74F2-4679-A512-530531645D9A}" type="presOf" srcId="{68A095E2-9843-420D-94D4-0155FAAC6630}" destId="{C026A6CF-AE0A-4E98-BA07-88AA1BB936A7}" srcOrd="0" destOrd="0" presId="urn:microsoft.com/office/officeart/2005/8/layout/hierarchy3"/>
    <dgm:cxn modelId="{48F7DF90-97F5-4B63-9AFD-77A66159F962}" type="presOf" srcId="{D11EEDEC-C8D2-4025-A6DA-7271C58E1EE8}" destId="{802ED09E-2D43-45A1-9BFE-272751A9FA62}" srcOrd="0" destOrd="0" presId="urn:microsoft.com/office/officeart/2005/8/layout/hierarchy3"/>
    <dgm:cxn modelId="{1DBF4209-E98B-4EF3-AD26-DD2C11BB30EC}" srcId="{D11EEDEC-C8D2-4025-A6DA-7271C58E1EE8}" destId="{8412A53F-55B8-4756-9B63-89BD2E13450C}" srcOrd="0" destOrd="0" parTransId="{7B2660CA-C871-4CD8-91F9-5710BA99B621}" sibTransId="{B6027494-F79C-4FAC-BC16-FEE732F05408}"/>
    <dgm:cxn modelId="{1948E4E3-53F3-4A0F-BD64-BCB1ECE87437}" type="presOf" srcId="{8DECEBFF-B7AB-4C7A-A69B-974250AE9B84}" destId="{5EB80CD5-3B54-42B5-BCFE-7FD52E671C1D}" srcOrd="1" destOrd="0" presId="urn:microsoft.com/office/officeart/2005/8/layout/hierarchy3"/>
    <dgm:cxn modelId="{28C4E0AD-3466-4472-BD93-F250A3FB7521}" type="presOf" srcId="{8412A53F-55B8-4756-9B63-89BD2E13450C}" destId="{ECF80C72-B7BE-48A6-869F-00FD53680521}" srcOrd="0" destOrd="0" presId="urn:microsoft.com/office/officeart/2005/8/layout/hierarchy3"/>
    <dgm:cxn modelId="{C694D9BB-BB1D-4810-B2DF-F96251EF8932}" srcId="{8DECEBFF-B7AB-4C7A-A69B-974250AE9B84}" destId="{6CB2EEDA-9D36-4348-AA63-FC8D81EA80C2}" srcOrd="0" destOrd="0" parTransId="{F4730842-9242-4D44-A64F-7076B7705201}" sibTransId="{7C8AB9F3-16B2-4F22-9EF2-258EE0DD3869}"/>
    <dgm:cxn modelId="{B6512B44-61C8-4745-B097-E80C09A46266}" srcId="{9AF8EE20-BE33-4B98-8F0C-DF5163BD4BF7}" destId="{8DECEBFF-B7AB-4C7A-A69B-974250AE9B84}" srcOrd="1" destOrd="0" parTransId="{062EF014-B933-48B0-9958-3AC9C1C3BAB8}" sibTransId="{BE52FDD5-D59E-4C1D-BDF6-CB4206970E3C}"/>
    <dgm:cxn modelId="{136689FD-5EDC-45F1-ABDB-502324073BB5}" srcId="{9AF8EE20-BE33-4B98-8F0C-DF5163BD4BF7}" destId="{D11EEDEC-C8D2-4025-A6DA-7271C58E1EE8}" srcOrd="0" destOrd="0" parTransId="{6E06605C-ED09-4365-A5C8-E0C9FAED4F0A}" sibTransId="{6DC2291B-AE8B-4602-80A6-CFA4C4A70C0F}"/>
    <dgm:cxn modelId="{23EA2E59-829D-415B-BCEF-3C5AE9D96625}" type="presOf" srcId="{6CB2EEDA-9D36-4348-AA63-FC8D81EA80C2}" destId="{BB422B55-F7A7-4699-B34E-DFD2F3F57E51}" srcOrd="0" destOrd="0" presId="urn:microsoft.com/office/officeart/2005/8/layout/hierarchy3"/>
    <dgm:cxn modelId="{8ECCAD6E-6F0B-4A22-B121-E57ECE3DF1CC}" type="presOf" srcId="{9AF8EE20-BE33-4B98-8F0C-DF5163BD4BF7}" destId="{63FD4ECA-61AF-4CE7-B410-74C81E3E3712}" srcOrd="0" destOrd="0" presId="urn:microsoft.com/office/officeart/2005/8/layout/hierarchy3"/>
    <dgm:cxn modelId="{6ADCDD2B-197F-4A69-91BB-08541CA0B11B}" type="presOf" srcId="{8DECEBFF-B7AB-4C7A-A69B-974250AE9B84}" destId="{6ED6608E-9586-458C-A487-DBB978D793E9}" srcOrd="0" destOrd="0" presId="urn:microsoft.com/office/officeart/2005/8/layout/hierarchy3"/>
    <dgm:cxn modelId="{AAF19A84-3770-4E5E-B412-E61AC3DE210C}" type="presOf" srcId="{7B2660CA-C871-4CD8-91F9-5710BA99B621}" destId="{B7D41BDF-2083-4F4B-B4CB-4FB779B5FCA4}" srcOrd="0" destOrd="0" presId="urn:microsoft.com/office/officeart/2005/8/layout/hierarchy3"/>
    <dgm:cxn modelId="{1478BE05-FC95-4269-97A4-5FD47EA4FA43}" srcId="{D11EEDEC-C8D2-4025-A6DA-7271C58E1EE8}" destId="{D83FC169-1BD9-4C7B-91E2-939AE81EFB52}" srcOrd="1" destOrd="0" parTransId="{68A095E2-9843-420D-94D4-0155FAAC6630}" sibTransId="{59A4BEE1-72A0-42BE-BB06-C006874E938D}"/>
    <dgm:cxn modelId="{6FD1FCB5-6B60-4AC5-9792-4D96E769E7CF}" type="presOf" srcId="{D83FC169-1BD9-4C7B-91E2-939AE81EFB52}" destId="{0A750CA7-D4E2-4DD7-B5DA-3338D5696369}" srcOrd="0" destOrd="0" presId="urn:microsoft.com/office/officeart/2005/8/layout/hierarchy3"/>
    <dgm:cxn modelId="{6DBEACCF-F612-45E8-9699-85EDABBDD29E}" type="presOf" srcId="{D11EEDEC-C8D2-4025-A6DA-7271C58E1EE8}" destId="{9716740B-5A8E-4221-AD61-432C4D0BA55B}" srcOrd="1" destOrd="0" presId="urn:microsoft.com/office/officeart/2005/8/layout/hierarchy3"/>
    <dgm:cxn modelId="{2535602E-9E54-48B8-B6BB-48250FB19090}" type="presParOf" srcId="{63FD4ECA-61AF-4CE7-B410-74C81E3E3712}" destId="{9C3E8BE4-7B45-4203-A7C7-F1CA3FE09253}" srcOrd="0" destOrd="0" presId="urn:microsoft.com/office/officeart/2005/8/layout/hierarchy3"/>
    <dgm:cxn modelId="{D9B16BBC-EE5D-420B-B184-985C00557AE5}" type="presParOf" srcId="{9C3E8BE4-7B45-4203-A7C7-F1CA3FE09253}" destId="{AFBFC38F-EF7D-477B-9ED7-9D624D505A39}" srcOrd="0" destOrd="0" presId="urn:microsoft.com/office/officeart/2005/8/layout/hierarchy3"/>
    <dgm:cxn modelId="{24FAD565-1834-4F3E-8EFE-C2C33C145917}" type="presParOf" srcId="{AFBFC38F-EF7D-477B-9ED7-9D624D505A39}" destId="{802ED09E-2D43-45A1-9BFE-272751A9FA62}" srcOrd="0" destOrd="0" presId="urn:microsoft.com/office/officeart/2005/8/layout/hierarchy3"/>
    <dgm:cxn modelId="{D1168D00-1ADC-4CC2-9414-CE58FD1E22C4}" type="presParOf" srcId="{AFBFC38F-EF7D-477B-9ED7-9D624D505A39}" destId="{9716740B-5A8E-4221-AD61-432C4D0BA55B}" srcOrd="1" destOrd="0" presId="urn:microsoft.com/office/officeart/2005/8/layout/hierarchy3"/>
    <dgm:cxn modelId="{CCDE72E5-CFCB-4107-8D7B-D559B54257D3}" type="presParOf" srcId="{9C3E8BE4-7B45-4203-A7C7-F1CA3FE09253}" destId="{A44B019E-6669-43F7-A181-09A45BF724DF}" srcOrd="1" destOrd="0" presId="urn:microsoft.com/office/officeart/2005/8/layout/hierarchy3"/>
    <dgm:cxn modelId="{BFE294B4-210C-49D0-BD38-3EE28FD4C5A5}" type="presParOf" srcId="{A44B019E-6669-43F7-A181-09A45BF724DF}" destId="{B7D41BDF-2083-4F4B-B4CB-4FB779B5FCA4}" srcOrd="0" destOrd="0" presId="urn:microsoft.com/office/officeart/2005/8/layout/hierarchy3"/>
    <dgm:cxn modelId="{519C3298-1142-4BC4-AE69-C1E54E6868DE}" type="presParOf" srcId="{A44B019E-6669-43F7-A181-09A45BF724DF}" destId="{ECF80C72-B7BE-48A6-869F-00FD53680521}" srcOrd="1" destOrd="0" presId="urn:microsoft.com/office/officeart/2005/8/layout/hierarchy3"/>
    <dgm:cxn modelId="{943A0B4C-2340-46D7-9B11-3F38F23C25E7}" type="presParOf" srcId="{A44B019E-6669-43F7-A181-09A45BF724DF}" destId="{C026A6CF-AE0A-4E98-BA07-88AA1BB936A7}" srcOrd="2" destOrd="0" presId="urn:microsoft.com/office/officeart/2005/8/layout/hierarchy3"/>
    <dgm:cxn modelId="{052312D5-0055-4276-9BDF-664A5E0B23F3}" type="presParOf" srcId="{A44B019E-6669-43F7-A181-09A45BF724DF}" destId="{0A750CA7-D4E2-4DD7-B5DA-3338D5696369}" srcOrd="3" destOrd="0" presId="urn:microsoft.com/office/officeart/2005/8/layout/hierarchy3"/>
    <dgm:cxn modelId="{B9CF4F3C-7566-44F1-A918-3CB2388A7237}" type="presParOf" srcId="{63FD4ECA-61AF-4CE7-B410-74C81E3E3712}" destId="{064842AC-675A-476E-9AD9-D99C65A98F02}" srcOrd="1" destOrd="0" presId="urn:microsoft.com/office/officeart/2005/8/layout/hierarchy3"/>
    <dgm:cxn modelId="{C71018F8-5ACF-4806-BF47-6047D88D3529}" type="presParOf" srcId="{064842AC-675A-476E-9AD9-D99C65A98F02}" destId="{BE3B68A8-95E8-4E61-9ED9-FD10169AB52A}" srcOrd="0" destOrd="0" presId="urn:microsoft.com/office/officeart/2005/8/layout/hierarchy3"/>
    <dgm:cxn modelId="{40D69D5E-C25F-4587-B9B2-7F5F8A19C458}" type="presParOf" srcId="{BE3B68A8-95E8-4E61-9ED9-FD10169AB52A}" destId="{6ED6608E-9586-458C-A487-DBB978D793E9}" srcOrd="0" destOrd="0" presId="urn:microsoft.com/office/officeart/2005/8/layout/hierarchy3"/>
    <dgm:cxn modelId="{32286276-57FF-4C60-9F36-A5B3B4EB8652}" type="presParOf" srcId="{BE3B68A8-95E8-4E61-9ED9-FD10169AB52A}" destId="{5EB80CD5-3B54-42B5-BCFE-7FD52E671C1D}" srcOrd="1" destOrd="0" presId="urn:microsoft.com/office/officeart/2005/8/layout/hierarchy3"/>
    <dgm:cxn modelId="{42726D81-23CB-4905-B94D-C51FE6BDA413}" type="presParOf" srcId="{064842AC-675A-476E-9AD9-D99C65A98F02}" destId="{53B44CF4-8159-4BFC-B9D8-B2E5317C5B50}" srcOrd="1" destOrd="0" presId="urn:microsoft.com/office/officeart/2005/8/layout/hierarchy3"/>
    <dgm:cxn modelId="{E5BD57DD-3159-4440-B25D-50EEE420BE04}" type="presParOf" srcId="{53B44CF4-8159-4BFC-B9D8-B2E5317C5B50}" destId="{7C6C1F22-A299-4250-91B0-0F9CFD0381C1}" srcOrd="0" destOrd="0" presId="urn:microsoft.com/office/officeart/2005/8/layout/hierarchy3"/>
    <dgm:cxn modelId="{B1B21B74-697B-4CF5-BD35-1ED4AA394270}" type="presParOf" srcId="{53B44CF4-8159-4BFC-B9D8-B2E5317C5B50}" destId="{BB422B55-F7A7-4699-B34E-DFD2F3F57E5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3E8DF-22D5-4FCC-A7D3-660F51044D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3DA8BE-F735-4D35-B4BA-01F9FA2F4E5D}">
      <dgm:prSet phldrT="[Metin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 anchor="t"/>
        <a:lstStyle/>
        <a:p>
          <a:endParaRPr lang="tr-TR" sz="8000" b="1" dirty="0" smtClean="0"/>
        </a:p>
      </dgm:t>
    </dgm:pt>
    <dgm:pt modelId="{F18D4092-E335-433B-B8C2-D07D963157A7}" type="parTrans" cxnId="{5DDA7910-385B-45DB-BAA4-178A7D3DC14A}">
      <dgm:prSet/>
      <dgm:spPr/>
      <dgm:t>
        <a:bodyPr/>
        <a:lstStyle/>
        <a:p>
          <a:endParaRPr lang="tr-TR"/>
        </a:p>
      </dgm:t>
    </dgm:pt>
    <dgm:pt modelId="{9B361AB5-F3AA-4258-9405-0A9B9FD5B600}" type="sibTrans" cxnId="{5DDA7910-385B-45DB-BAA4-178A7D3DC14A}">
      <dgm:prSet/>
      <dgm:spPr/>
      <dgm:t>
        <a:bodyPr/>
        <a:lstStyle/>
        <a:p>
          <a:endParaRPr lang="tr-TR"/>
        </a:p>
      </dgm:t>
    </dgm:pt>
    <dgm:pt modelId="{344109A0-E7C8-43D3-B42B-F818F3CEBECB}">
      <dgm:prSet phldrT="[Metin]" custT="1"/>
      <dgm:spPr/>
      <dgm:t>
        <a:bodyPr anchor="b"/>
        <a:lstStyle/>
        <a:p>
          <a:pPr marL="0" indent="0" algn="ctr">
            <a:tabLst/>
          </a:pPr>
          <a:r>
            <a:rPr lang="tr-TR" sz="2600" b="1" dirty="0" smtClean="0"/>
            <a:t>   Yönetim</a:t>
          </a:r>
        </a:p>
        <a:p>
          <a:pPr marL="0" indent="0" algn="ctr">
            <a:tabLst/>
          </a:pPr>
          <a:r>
            <a:rPr lang="tr-TR" sz="2600" b="1" dirty="0" smtClean="0"/>
            <a:t>Kurulu</a:t>
          </a:r>
        </a:p>
        <a:p>
          <a:pPr algn="r">
            <a:tabLst/>
          </a:pPr>
          <a:endParaRPr lang="tr-TR" sz="2600" b="1" dirty="0"/>
        </a:p>
      </dgm:t>
    </dgm:pt>
    <dgm:pt modelId="{4080581D-2B38-409C-896D-0F035B1FFC0B}" type="parTrans" cxnId="{47DDB03D-017B-4D42-8D28-029442F2FDBA}">
      <dgm:prSet/>
      <dgm:spPr/>
      <dgm:t>
        <a:bodyPr/>
        <a:lstStyle/>
        <a:p>
          <a:endParaRPr lang="tr-TR"/>
        </a:p>
      </dgm:t>
    </dgm:pt>
    <dgm:pt modelId="{F6107FB7-B17A-4552-A49C-AD21AE424814}" type="sibTrans" cxnId="{47DDB03D-017B-4D42-8D28-029442F2FDBA}">
      <dgm:prSet/>
      <dgm:spPr/>
      <dgm:t>
        <a:bodyPr/>
        <a:lstStyle/>
        <a:p>
          <a:endParaRPr lang="tr-TR"/>
        </a:p>
      </dgm:t>
    </dgm:pt>
    <dgm:pt modelId="{9A338549-C31F-4CA3-B087-24F292DEC95F}">
      <dgm:prSet phldrT="[Metin]"/>
      <dgm:spPr>
        <a:solidFill>
          <a:schemeClr val="accent2">
            <a:alpha val="50000"/>
          </a:schemeClr>
        </a:solidFill>
      </dgm:spPr>
      <dgm:t>
        <a:bodyPr anchor="b"/>
        <a:lstStyle/>
        <a:p>
          <a:endParaRPr lang="tr-TR" b="1" dirty="0"/>
        </a:p>
      </dgm:t>
    </dgm:pt>
    <dgm:pt modelId="{CCDD63D7-AA38-4201-ACCE-131796773231}" type="parTrans" cxnId="{9F17B9FB-B02B-4F55-9038-309D89A20F91}">
      <dgm:prSet/>
      <dgm:spPr/>
      <dgm:t>
        <a:bodyPr/>
        <a:lstStyle/>
        <a:p>
          <a:endParaRPr lang="tr-TR"/>
        </a:p>
      </dgm:t>
    </dgm:pt>
    <dgm:pt modelId="{82027104-9220-477F-8AED-72A9D9E77134}" type="sibTrans" cxnId="{9F17B9FB-B02B-4F55-9038-309D89A20F91}">
      <dgm:prSet/>
      <dgm:spPr/>
      <dgm:t>
        <a:bodyPr/>
        <a:lstStyle/>
        <a:p>
          <a:endParaRPr lang="tr-TR"/>
        </a:p>
      </dgm:t>
    </dgm:pt>
    <dgm:pt modelId="{4CD249F4-A861-480B-940C-5B017CA68EE8}" type="pres">
      <dgm:prSet presAssocID="{D1D3E8DF-22D5-4FCC-A7D3-660F51044DAF}" presName="compositeShape" presStyleCnt="0">
        <dgm:presLayoutVars>
          <dgm:chMax val="7"/>
          <dgm:dir/>
          <dgm:resizeHandles val="exact"/>
        </dgm:presLayoutVars>
      </dgm:prSet>
      <dgm:spPr/>
    </dgm:pt>
    <dgm:pt modelId="{E55E56BE-DE3A-4CBE-93A4-DF5AE0EE6E35}" type="pres">
      <dgm:prSet presAssocID="{C83DA8BE-F735-4D35-B4BA-01F9FA2F4E5D}" presName="circ1" presStyleLbl="vennNode1" presStyleIdx="0" presStyleCnt="3" custScaleX="220462" custScaleY="166667" custLinFactNeighborY="7383"/>
      <dgm:spPr/>
      <dgm:t>
        <a:bodyPr/>
        <a:lstStyle/>
        <a:p>
          <a:endParaRPr lang="tr-TR"/>
        </a:p>
      </dgm:t>
    </dgm:pt>
    <dgm:pt modelId="{738C1D67-3A33-4C8E-ACA3-641C3B323CED}" type="pres">
      <dgm:prSet presAssocID="{C83DA8BE-F735-4D35-B4BA-01F9FA2F4E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0D4EA5-9371-44DA-BF49-EC6D0088ABA3}" type="pres">
      <dgm:prSet presAssocID="{9A338549-C31F-4CA3-B087-24F292DEC95F}" presName="circ2" presStyleLbl="vennNode1" presStyleIdx="1" presStyleCnt="3" custScaleX="82927" custScaleY="88308" custLinFactNeighborX="22871" custLinFactNeighborY="-41376"/>
      <dgm:spPr/>
      <dgm:t>
        <a:bodyPr/>
        <a:lstStyle/>
        <a:p>
          <a:endParaRPr lang="tr-TR"/>
        </a:p>
      </dgm:t>
    </dgm:pt>
    <dgm:pt modelId="{076E1694-E10D-425B-B505-88860C3741AD}" type="pres">
      <dgm:prSet presAssocID="{9A338549-C31F-4CA3-B087-24F292DEC9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DF551F-05B4-4E4E-80A3-5F1A4A93F9A1}" type="pres">
      <dgm:prSet presAssocID="{344109A0-E7C8-43D3-B42B-F818F3CEBECB}" presName="circ3" presStyleLbl="vennNode1" presStyleIdx="2" presStyleCnt="3" custScaleX="95072" custScaleY="89433" custLinFactNeighborX="-15027" custLinFactNeighborY="-38123"/>
      <dgm:spPr/>
      <dgm:t>
        <a:bodyPr/>
        <a:lstStyle/>
        <a:p>
          <a:endParaRPr lang="tr-TR"/>
        </a:p>
      </dgm:t>
    </dgm:pt>
    <dgm:pt modelId="{AB707B86-224E-496B-86AB-09CDF935A041}" type="pres">
      <dgm:prSet presAssocID="{344109A0-E7C8-43D3-B42B-F818F3CEBE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FC6E32-CAF8-4252-8C9E-1867020A6C79}" type="presOf" srcId="{9A338549-C31F-4CA3-B087-24F292DEC95F}" destId="{076E1694-E10D-425B-B505-88860C3741AD}" srcOrd="1" destOrd="0" presId="urn:microsoft.com/office/officeart/2005/8/layout/venn1"/>
    <dgm:cxn modelId="{883AD90F-EA50-414D-BB4E-6629C23CECFB}" type="presOf" srcId="{C83DA8BE-F735-4D35-B4BA-01F9FA2F4E5D}" destId="{738C1D67-3A33-4C8E-ACA3-641C3B323CED}" srcOrd="1" destOrd="0" presId="urn:microsoft.com/office/officeart/2005/8/layout/venn1"/>
    <dgm:cxn modelId="{A2591B42-B84C-4376-B0B0-CE4ECE96DE84}" type="presOf" srcId="{9A338549-C31F-4CA3-B087-24F292DEC95F}" destId="{6E0D4EA5-9371-44DA-BF49-EC6D0088ABA3}" srcOrd="0" destOrd="0" presId="urn:microsoft.com/office/officeart/2005/8/layout/venn1"/>
    <dgm:cxn modelId="{47DDB03D-017B-4D42-8D28-029442F2FDBA}" srcId="{D1D3E8DF-22D5-4FCC-A7D3-660F51044DAF}" destId="{344109A0-E7C8-43D3-B42B-F818F3CEBECB}" srcOrd="2" destOrd="0" parTransId="{4080581D-2B38-409C-896D-0F035B1FFC0B}" sibTransId="{F6107FB7-B17A-4552-A49C-AD21AE424814}"/>
    <dgm:cxn modelId="{25FB4894-3DF6-4D8C-8887-328C099056F0}" type="presOf" srcId="{344109A0-E7C8-43D3-B42B-F818F3CEBECB}" destId="{7ADF551F-05B4-4E4E-80A3-5F1A4A93F9A1}" srcOrd="0" destOrd="0" presId="urn:microsoft.com/office/officeart/2005/8/layout/venn1"/>
    <dgm:cxn modelId="{E85ED599-860C-400A-A6F9-FBA1E52FBB8C}" type="presOf" srcId="{C83DA8BE-F735-4D35-B4BA-01F9FA2F4E5D}" destId="{E55E56BE-DE3A-4CBE-93A4-DF5AE0EE6E35}" srcOrd="0" destOrd="0" presId="urn:microsoft.com/office/officeart/2005/8/layout/venn1"/>
    <dgm:cxn modelId="{9F17B9FB-B02B-4F55-9038-309D89A20F91}" srcId="{D1D3E8DF-22D5-4FCC-A7D3-660F51044DAF}" destId="{9A338549-C31F-4CA3-B087-24F292DEC95F}" srcOrd="1" destOrd="0" parTransId="{CCDD63D7-AA38-4201-ACCE-131796773231}" sibTransId="{82027104-9220-477F-8AED-72A9D9E77134}"/>
    <dgm:cxn modelId="{B02B5D1B-0BC7-41AD-9017-1EA99B8124A6}" type="presOf" srcId="{D1D3E8DF-22D5-4FCC-A7D3-660F51044DAF}" destId="{4CD249F4-A861-480B-940C-5B017CA68EE8}" srcOrd="0" destOrd="0" presId="urn:microsoft.com/office/officeart/2005/8/layout/venn1"/>
    <dgm:cxn modelId="{5DDA7910-385B-45DB-BAA4-178A7D3DC14A}" srcId="{D1D3E8DF-22D5-4FCC-A7D3-660F51044DAF}" destId="{C83DA8BE-F735-4D35-B4BA-01F9FA2F4E5D}" srcOrd="0" destOrd="0" parTransId="{F18D4092-E335-433B-B8C2-D07D963157A7}" sibTransId="{9B361AB5-F3AA-4258-9405-0A9B9FD5B600}"/>
    <dgm:cxn modelId="{80FD29EE-E571-4CD2-BEC9-F730F07C5515}" type="presOf" srcId="{344109A0-E7C8-43D3-B42B-F818F3CEBECB}" destId="{AB707B86-224E-496B-86AB-09CDF935A041}" srcOrd="1" destOrd="0" presId="urn:microsoft.com/office/officeart/2005/8/layout/venn1"/>
    <dgm:cxn modelId="{EBADADB8-4F51-4443-8ED3-00363ECD933C}" type="presParOf" srcId="{4CD249F4-A861-480B-940C-5B017CA68EE8}" destId="{E55E56BE-DE3A-4CBE-93A4-DF5AE0EE6E35}" srcOrd="0" destOrd="0" presId="urn:microsoft.com/office/officeart/2005/8/layout/venn1"/>
    <dgm:cxn modelId="{E521580E-DE87-47F0-AFA3-DB5620158972}" type="presParOf" srcId="{4CD249F4-A861-480B-940C-5B017CA68EE8}" destId="{738C1D67-3A33-4C8E-ACA3-641C3B323CED}" srcOrd="1" destOrd="0" presId="urn:microsoft.com/office/officeart/2005/8/layout/venn1"/>
    <dgm:cxn modelId="{F7A2263C-71F7-4513-A321-3CA4513921E7}" type="presParOf" srcId="{4CD249F4-A861-480B-940C-5B017CA68EE8}" destId="{6E0D4EA5-9371-44DA-BF49-EC6D0088ABA3}" srcOrd="2" destOrd="0" presId="urn:microsoft.com/office/officeart/2005/8/layout/venn1"/>
    <dgm:cxn modelId="{45BD21DB-2BFF-4DCC-9A34-7478A4FB42E5}" type="presParOf" srcId="{4CD249F4-A861-480B-940C-5B017CA68EE8}" destId="{076E1694-E10D-425B-B505-88860C3741AD}" srcOrd="3" destOrd="0" presId="urn:microsoft.com/office/officeart/2005/8/layout/venn1"/>
    <dgm:cxn modelId="{3AB184E5-0F1B-49DB-B081-F7B9E3943C59}" type="presParOf" srcId="{4CD249F4-A861-480B-940C-5B017CA68EE8}" destId="{7ADF551F-05B4-4E4E-80A3-5F1A4A93F9A1}" srcOrd="4" destOrd="0" presId="urn:microsoft.com/office/officeart/2005/8/layout/venn1"/>
    <dgm:cxn modelId="{6813E537-466E-461F-9AFF-7AA3ACD67A25}" type="presParOf" srcId="{4CD249F4-A861-480B-940C-5B017CA68EE8}" destId="{AB707B86-224E-496B-86AB-09CDF935A0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ED09E-2D43-45A1-9BFE-272751A9FA62}">
      <dsp:nvSpPr>
        <dsp:cNvPr id="0" name=""/>
        <dsp:cNvSpPr/>
      </dsp:nvSpPr>
      <dsp:spPr>
        <a:xfrm>
          <a:off x="0" y="162"/>
          <a:ext cx="3234813" cy="161740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600" b="1" kern="1200" dirty="0" smtClean="0"/>
            <a:t>Anonim</a:t>
          </a:r>
          <a:endParaRPr lang="tr-TR" sz="5600" b="1" kern="1200" dirty="0"/>
        </a:p>
      </dsp:txBody>
      <dsp:txXfrm>
        <a:off x="0" y="162"/>
        <a:ext cx="3234813" cy="1617406"/>
      </dsp:txXfrm>
    </dsp:sp>
    <dsp:sp modelId="{B7D41BDF-2083-4F4B-B4CB-4FB779B5FCA4}">
      <dsp:nvSpPr>
        <dsp:cNvPr id="0" name=""/>
        <dsp:cNvSpPr/>
      </dsp:nvSpPr>
      <dsp:spPr>
        <a:xfrm>
          <a:off x="323481" y="1617569"/>
          <a:ext cx="224782" cy="121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054"/>
              </a:lnTo>
              <a:lnTo>
                <a:pt x="224782" y="1213054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80C72-B7BE-48A6-869F-00FD53680521}">
      <dsp:nvSpPr>
        <dsp:cNvPr id="0" name=""/>
        <dsp:cNvSpPr/>
      </dsp:nvSpPr>
      <dsp:spPr>
        <a:xfrm>
          <a:off x="548264" y="2021920"/>
          <a:ext cx="2587850" cy="161740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50.000 </a:t>
          </a:r>
          <a:r>
            <a:rPr lang="tr-TR" sz="3600" b="1" kern="1200" dirty="0" smtClean="0"/>
            <a:t>TL</a:t>
          </a:r>
          <a:endParaRPr lang="tr-TR" sz="3600" b="1" kern="1200" dirty="0"/>
        </a:p>
      </dsp:txBody>
      <dsp:txXfrm>
        <a:off x="548264" y="2021920"/>
        <a:ext cx="2587850" cy="1617406"/>
      </dsp:txXfrm>
    </dsp:sp>
    <dsp:sp modelId="{C026A6CF-AE0A-4E98-BA07-88AA1BB936A7}">
      <dsp:nvSpPr>
        <dsp:cNvPr id="0" name=""/>
        <dsp:cNvSpPr/>
      </dsp:nvSpPr>
      <dsp:spPr>
        <a:xfrm>
          <a:off x="323481" y="1617569"/>
          <a:ext cx="180866" cy="3234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4813"/>
              </a:lnTo>
              <a:lnTo>
                <a:pt x="180866" y="3234813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50CA7-D4E2-4DD7-B5DA-3338D5696369}">
      <dsp:nvSpPr>
        <dsp:cNvPr id="0" name=""/>
        <dsp:cNvSpPr/>
      </dsp:nvSpPr>
      <dsp:spPr>
        <a:xfrm>
          <a:off x="504348" y="4043678"/>
          <a:ext cx="2587850" cy="161740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/>
        </a:p>
      </dsp:txBody>
      <dsp:txXfrm>
        <a:off x="504348" y="4043678"/>
        <a:ext cx="2587850" cy="1617406"/>
      </dsp:txXfrm>
    </dsp:sp>
    <dsp:sp modelId="{6ED6608E-9586-458C-A487-DBB978D793E9}">
      <dsp:nvSpPr>
        <dsp:cNvPr id="0" name=""/>
        <dsp:cNvSpPr/>
      </dsp:nvSpPr>
      <dsp:spPr>
        <a:xfrm>
          <a:off x="4847550" y="21447"/>
          <a:ext cx="3234813" cy="161740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600" kern="1200" dirty="0" err="1" smtClean="0"/>
            <a:t>Limited</a:t>
          </a:r>
          <a:endParaRPr lang="tr-TR" sz="5600" kern="1200" dirty="0"/>
        </a:p>
      </dsp:txBody>
      <dsp:txXfrm>
        <a:off x="4847550" y="21447"/>
        <a:ext cx="3234813" cy="1617406"/>
      </dsp:txXfrm>
    </dsp:sp>
    <dsp:sp modelId="{7C6C1F22-A299-4250-91B0-0F9CFD0381C1}">
      <dsp:nvSpPr>
        <dsp:cNvPr id="0" name=""/>
        <dsp:cNvSpPr/>
      </dsp:nvSpPr>
      <dsp:spPr>
        <a:xfrm>
          <a:off x="5171032" y="1638854"/>
          <a:ext cx="378822" cy="1197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51"/>
              </a:lnTo>
              <a:lnTo>
                <a:pt x="378822" y="1197851"/>
              </a:lnTo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22B55-F7A7-4699-B34E-DFD2F3F57E51}">
      <dsp:nvSpPr>
        <dsp:cNvPr id="0" name=""/>
        <dsp:cNvSpPr/>
      </dsp:nvSpPr>
      <dsp:spPr>
        <a:xfrm>
          <a:off x="5549854" y="2028002"/>
          <a:ext cx="2587850" cy="161740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10.000 </a:t>
          </a:r>
          <a:r>
            <a:rPr lang="tr-TR" sz="3600" b="1" kern="1200" dirty="0" smtClean="0"/>
            <a:t>TL</a:t>
          </a:r>
          <a:endParaRPr lang="tr-TR" sz="3600" b="1" kern="1200" dirty="0"/>
        </a:p>
      </dsp:txBody>
      <dsp:txXfrm>
        <a:off x="5549854" y="2028002"/>
        <a:ext cx="2587850" cy="1617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5E56BE-DE3A-4CBE-93A4-DF5AE0EE6E35}">
      <dsp:nvSpPr>
        <dsp:cNvPr id="0" name=""/>
        <dsp:cNvSpPr/>
      </dsp:nvSpPr>
      <dsp:spPr>
        <a:xfrm>
          <a:off x="97365" y="-48413"/>
          <a:ext cx="5901268" cy="4461298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0" b="1" kern="1200" dirty="0" smtClean="0"/>
        </a:p>
      </dsp:txBody>
      <dsp:txXfrm>
        <a:off x="884201" y="732313"/>
        <a:ext cx="4327597" cy="2007584"/>
      </dsp:txXfrm>
    </dsp:sp>
    <dsp:sp modelId="{6E0D4EA5-9371-44DA-BF49-EC6D0088ABA3}">
      <dsp:nvSpPr>
        <dsp:cNvPr id="0" name=""/>
        <dsp:cNvSpPr/>
      </dsp:nvSpPr>
      <dsp:spPr>
        <a:xfrm>
          <a:off x="3516190" y="1368148"/>
          <a:ext cx="2219768" cy="2363805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b="1" kern="1200" dirty="0"/>
        </a:p>
      </dsp:txBody>
      <dsp:txXfrm>
        <a:off x="4195069" y="1978797"/>
        <a:ext cx="1331860" cy="1300092"/>
      </dsp:txXfrm>
    </dsp:sp>
    <dsp:sp modelId="{7ADF551F-05B4-4E4E-80A3-5F1A4A93F9A1}">
      <dsp:nvSpPr>
        <dsp:cNvPr id="0" name=""/>
        <dsp:cNvSpPr/>
      </dsp:nvSpPr>
      <dsp:spPr>
        <a:xfrm>
          <a:off x="407460" y="1440166"/>
          <a:ext cx="2544862" cy="23939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tr-TR" sz="2600" b="1" kern="1200" dirty="0" smtClean="0"/>
            <a:t>   Yönetim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tr-TR" sz="2600" b="1" kern="1200" dirty="0" smtClean="0"/>
            <a:t>Kurulu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tr-TR" sz="2600" b="1" kern="1200" dirty="0"/>
        </a:p>
      </dsp:txBody>
      <dsp:txXfrm>
        <a:off x="647102" y="2058595"/>
        <a:ext cx="1526917" cy="131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tr-T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tr-T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tr-TR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A2BF1326-75DA-45AE-9040-43F63641DEBA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110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111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29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39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49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59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69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79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85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89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93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94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96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97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98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99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100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101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D8145-FEFA-4887-98B3-38BC47A8B183}" type="slidenum">
              <a:rPr lang="tr-TR"/>
              <a:pPr/>
              <a:t>102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/>
              </a:rPr>
              <a:t>Ü</a:t>
            </a:r>
            <a:r>
              <a:rPr lang="tr-TR"/>
              <a:t>lkenizin haritasını ekleyin.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320E91-F270-4C87-9384-60A2F8A9D9D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E4393-2149-4FD8-8FAC-BB27855640C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E26F6-C4B8-4E22-9AE5-2B230C721E5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tr-TR" smtClean="0"/>
              <a:t>Küçük resim eklemek için simgeyi tıklatın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A114FAE1-9FDD-4954-9610-0071F50B7F3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EA271F37-16B8-4ACC-B4F3-5930E6EA212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7A343-31D5-427C-A5CF-330681369A0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BC223-FE97-4B37-8BD7-5584773563D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1AC06-5C52-4D3D-9959-926905DABF5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CCC5-7B5F-4789-905F-5AD9384637A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F17E-F65C-4BC0-8EC1-382277D7CA5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288C-5164-4CF7-84F9-8ADB44E3D22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E1B1-3717-49EF-82BC-47C5F754004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EFD8-F3CF-4273-A95E-EF1DC34C41C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stilini düzenlemek için tıklatın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DA2CC9B9-0F00-48C8-AF35-95EBC5BF8B60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Belgesi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Belgesi2.doc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19475" y="764704"/>
            <a:ext cx="5343525" cy="2232248"/>
          </a:xfrm>
        </p:spPr>
        <p:txBody>
          <a:bodyPr/>
          <a:lstStyle/>
          <a:p>
            <a:pPr algn="ctr"/>
            <a:r>
              <a:rPr lang="tr-TR" sz="4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TÜRK </a:t>
            </a:r>
            <a:r>
              <a:rPr lang="tr-TR" sz="4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TİCARET </a:t>
            </a:r>
            <a:r>
              <a:rPr lang="tr-TR" sz="4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KANUNU</a:t>
            </a:r>
            <a:endParaRPr lang="tr-TR" sz="4800" b="1" dirty="0">
              <a:solidFill>
                <a:srgbClr val="0070C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3068960"/>
            <a:ext cx="5760640" cy="3600400"/>
          </a:xfrm>
        </p:spPr>
        <p:txBody>
          <a:bodyPr/>
          <a:lstStyle/>
          <a:p>
            <a:pPr marL="723900" lvl="2" indent="-723900">
              <a:buClr>
                <a:schemeClr val="accent1">
                  <a:lumMod val="25000"/>
                </a:schemeClr>
              </a:buClr>
              <a:buFont typeface="Wingdings" pitchFamily="2" charset="2"/>
              <a:buChar char="q"/>
            </a:pPr>
            <a:r>
              <a:rPr lang="tr-TR" sz="4400" b="1" dirty="0" smtClean="0">
                <a:solidFill>
                  <a:schemeClr val="accent1">
                    <a:lumMod val="10000"/>
                  </a:schemeClr>
                </a:solidFill>
                <a:latin typeface="Agency FB" pitchFamily="34" charset="0"/>
                <a:ea typeface="+mn-ea"/>
              </a:rPr>
              <a:t>YENİLİKLER</a:t>
            </a:r>
          </a:p>
          <a:p>
            <a:pPr marL="1638300" lvl="4" indent="-723900">
              <a:buClr>
                <a:schemeClr val="accent1">
                  <a:lumMod val="25000"/>
                </a:schemeClr>
              </a:buClr>
              <a:buFont typeface="Wingdings" pitchFamily="2" charset="2"/>
              <a:buChar char="q"/>
            </a:pPr>
            <a:r>
              <a:rPr lang="tr-TR" sz="4200" b="1" dirty="0" smtClean="0">
                <a:solidFill>
                  <a:schemeClr val="accent1">
                    <a:lumMod val="10000"/>
                  </a:schemeClr>
                </a:solidFill>
                <a:latin typeface="Agency FB" pitchFamily="34" charset="0"/>
              </a:rPr>
              <a:t>UYUM SÜRECİ</a:t>
            </a:r>
          </a:p>
          <a:p>
            <a:pPr marL="2552700" lvl="6" indent="-723900">
              <a:buClr>
                <a:schemeClr val="accent1">
                  <a:lumMod val="25000"/>
                </a:schemeClr>
              </a:buClr>
              <a:buFont typeface="Wingdings" pitchFamily="2" charset="2"/>
              <a:buChar char="q"/>
            </a:pPr>
            <a:r>
              <a:rPr lang="tr-TR" sz="4200" b="1" dirty="0" smtClean="0">
                <a:solidFill>
                  <a:schemeClr val="accent1">
                    <a:lumMod val="10000"/>
                  </a:schemeClr>
                </a:solidFill>
                <a:latin typeface="Agency FB" pitchFamily="34" charset="0"/>
              </a:rPr>
              <a:t>YOL HARİTASI</a:t>
            </a:r>
          </a:p>
          <a:p>
            <a:pPr marL="2238375" lvl="2" indent="-709613">
              <a:buClr>
                <a:schemeClr val="accent1">
                  <a:lumMod val="25000"/>
                </a:schemeClr>
              </a:buClr>
              <a:buFont typeface="Wingdings" pitchFamily="2" charset="2"/>
              <a:buChar char="q"/>
            </a:pPr>
            <a:endParaRPr lang="tr-TR" sz="4400" b="1" dirty="0" smtClean="0">
              <a:solidFill>
                <a:schemeClr val="accent1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5 Patlama 1"/>
          <p:cNvSpPr/>
          <p:nvPr/>
        </p:nvSpPr>
        <p:spPr bwMode="auto">
          <a:xfrm rot="20350474">
            <a:off x="3113655" y="171613"/>
            <a:ext cx="2208742" cy="1518837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Yeni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355976" y="609329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YMM Hüseyin YILMAZ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8" name="0 Resim" descr="Dipnot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850979"/>
            <a:ext cx="2592288" cy="746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irincikuvvet.com/uploads/images/117574_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9952" y="1412776"/>
            <a:ext cx="4896544" cy="48377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2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728192" y="2276872"/>
            <a:ext cx="73083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 dirty="0" smtClean="0">
                <a:latin typeface="Cambria" pitchFamily="18" charset="0"/>
              </a:rPr>
              <a:t>Asgari</a:t>
            </a:r>
          </a:p>
          <a:p>
            <a:pPr algn="l"/>
            <a:r>
              <a:rPr lang="tr-TR" sz="9600" b="1" dirty="0" smtClean="0">
                <a:solidFill>
                  <a:srgbClr val="FF0000"/>
                </a:solidFill>
                <a:latin typeface="Cambria" pitchFamily="18" charset="0"/>
              </a:rPr>
              <a:t>SERMAYE</a:t>
            </a:r>
          </a:p>
          <a:p>
            <a:pPr algn="l"/>
            <a:r>
              <a:rPr lang="tr-TR" sz="3600" b="1" dirty="0" smtClean="0">
                <a:latin typeface="Cambria" pitchFamily="18" charset="0"/>
              </a:rPr>
              <a:t>ve bu koşulun </a:t>
            </a:r>
          </a:p>
          <a:p>
            <a:pPr algn="l"/>
            <a:r>
              <a:rPr lang="tr-TR" sz="3600" b="1" dirty="0" smtClean="0">
                <a:latin typeface="Cambria" pitchFamily="18" charset="0"/>
              </a:rPr>
              <a:t>sağlanma süresi</a:t>
            </a:r>
            <a:endParaRPr lang="tr-TR" sz="3600" b="1" dirty="0"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060848"/>
            <a:ext cx="8568952" cy="3816424"/>
          </a:xfrm>
        </p:spPr>
        <p:txBody>
          <a:bodyPr/>
          <a:lstStyle/>
          <a:p>
            <a:pPr marL="1800225" indent="-1089025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000" dirty="0" smtClean="0">
                <a:latin typeface="Cambria" pitchFamily="18" charset="0"/>
              </a:rPr>
              <a:t>Esas Sözleşmelerin Değiştirilmesi için </a:t>
            </a:r>
            <a:r>
              <a:rPr lang="tr-TR" sz="4000" b="1" dirty="0" smtClean="0">
                <a:solidFill>
                  <a:srgbClr val="002060"/>
                </a:solidFill>
                <a:latin typeface="Cambria" pitchFamily="18" charset="0"/>
              </a:rPr>
              <a:t>18 aylık sürenin son günü</a:t>
            </a:r>
            <a:endParaRPr lang="tr-TR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14 Ağustos 2012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784976" cy="5544616"/>
          </a:xfrm>
        </p:spPr>
        <p:txBody>
          <a:bodyPr/>
          <a:lstStyle/>
          <a:p>
            <a:pPr marL="1262063" indent="-898525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dirty="0" smtClean="0">
                <a:latin typeface="Cambria" pitchFamily="18" charset="0"/>
              </a:rPr>
              <a:t>Yönetim kurulunda tüzel kişi temsilcisi bulunan A.Ş.</a:t>
            </a:r>
            <a:r>
              <a:rPr lang="tr-TR" sz="3600" dirty="0" err="1" smtClean="0">
                <a:latin typeface="Cambria" pitchFamily="18" charset="0"/>
              </a:rPr>
              <a:t>lerin</a:t>
            </a:r>
            <a:r>
              <a:rPr lang="tr-TR" sz="3600" dirty="0" smtClean="0">
                <a:latin typeface="Cambria" pitchFamily="18" charset="0"/>
              </a:rPr>
              <a:t>, bunun yerine;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tüzel kişiyi veya başka üyeyi </a:t>
            </a:r>
            <a:r>
              <a:rPr lang="tr-TR" sz="3600" dirty="0" smtClean="0">
                <a:latin typeface="Cambria" pitchFamily="18" charset="0"/>
              </a:rPr>
              <a:t>seçmesi için son gün</a:t>
            </a:r>
          </a:p>
          <a:p>
            <a:pPr marL="1262063" indent="-898525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dirty="0" smtClean="0">
                <a:latin typeface="Cambria" pitchFamily="18" charset="0"/>
              </a:rPr>
              <a:t>Bileşik faiz içeren ve her iki tarafı da tacir olmayan cari hesap sözleşmelerinden bu hükümlerin çıkarılması için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3 aylık sürenin</a:t>
            </a:r>
            <a:r>
              <a:rPr lang="tr-TR" sz="3600" dirty="0" smtClean="0">
                <a:latin typeface="Cambria" pitchFamily="18" charset="0"/>
              </a:rPr>
              <a:t> son günü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Ekim 2012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792"/>
            <a:ext cx="8784976" cy="5112568"/>
          </a:xfrm>
        </p:spPr>
        <p:txBody>
          <a:bodyPr/>
          <a:lstStyle/>
          <a:p>
            <a:pPr marL="1262063" indent="-898525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dirty="0" smtClean="0">
                <a:latin typeface="Cambria" pitchFamily="18" charset="0"/>
              </a:rPr>
              <a:t>Şirket sözleşmelerindeki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karar nisaplarının</a:t>
            </a:r>
            <a:r>
              <a:rPr lang="tr-TR" sz="3600" dirty="0" smtClean="0">
                <a:latin typeface="Cambria" pitchFamily="18" charset="0"/>
              </a:rPr>
              <a:t> yeni kanuna uygun hale getirilmesi için,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6 aylık sürenin son günü</a:t>
            </a:r>
          </a:p>
          <a:p>
            <a:pPr marL="1262063" indent="-898525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Türkiye Muhasebe Standartları</a:t>
            </a:r>
            <a:r>
              <a:rPr lang="tr-TR" sz="3600" dirty="0" smtClean="0">
                <a:latin typeface="Cambria" pitchFamily="18" charset="0"/>
              </a:rPr>
              <a:t>nın Uygulanmaya Başlaması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Ocak 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8784976" cy="4680520"/>
          </a:xfrm>
        </p:spPr>
        <p:txBody>
          <a:bodyPr/>
          <a:lstStyle/>
          <a:p>
            <a:pPr marL="2147888" indent="-10731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dirty="0" smtClean="0">
                <a:latin typeface="Cambria" pitchFamily="18" charset="0"/>
              </a:rPr>
              <a:t>Bilerek sağlanan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karşılıklı iştirak </a:t>
            </a:r>
            <a:r>
              <a:rPr lang="tr-TR" sz="3600" dirty="0" smtClean="0">
                <a:latin typeface="Cambria" pitchFamily="18" charset="0"/>
              </a:rPr>
              <a:t>konusu pay sahipliği haklarının sadece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dörtte biri</a:t>
            </a:r>
            <a:r>
              <a:rPr lang="tr-TR" sz="3600" dirty="0" smtClean="0">
                <a:latin typeface="Cambria" pitchFamily="18" charset="0"/>
              </a:rPr>
              <a:t>nin kullanılmasıyla ilgili sınırlamaların başlangıcı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14 Şubat 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8784976" cy="4680520"/>
          </a:xfrm>
        </p:spPr>
        <p:txBody>
          <a:bodyPr/>
          <a:lstStyle/>
          <a:p>
            <a:pPr marL="2147888" indent="-10731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6000" b="1" dirty="0" smtClean="0">
                <a:solidFill>
                  <a:srgbClr val="002060"/>
                </a:solidFill>
                <a:latin typeface="Cambria" pitchFamily="18" charset="0"/>
              </a:rPr>
              <a:t>Denetçi</a:t>
            </a:r>
            <a:r>
              <a:rPr lang="tr-TR" sz="6000" dirty="0" smtClean="0">
                <a:latin typeface="Cambria" pitchFamily="18" charset="0"/>
              </a:rPr>
              <a:t> atanmasının son günü 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Mart 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1436688" indent="-900113" defTabSz="5222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Nama yazılı hisse senetlerinin devrindeki sınırlamalar</a:t>
            </a:r>
            <a:r>
              <a:rPr lang="tr-TR" sz="3600" dirty="0" smtClean="0">
                <a:latin typeface="Cambria" pitchFamily="18" charset="0"/>
              </a:rPr>
              <a:t>ın geçerli olabilmesi için, esas sözleşme hükümlerinin yeni kanunla uyumlu hale getirilmesinin son günü</a:t>
            </a:r>
          </a:p>
          <a:p>
            <a:pPr marL="1436688" indent="-900113" defTabSz="5222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600" dirty="0" smtClean="0">
                <a:latin typeface="Cambria" pitchFamily="18" charset="0"/>
              </a:rPr>
              <a:t>İnternet sitesi (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web sayfası</a:t>
            </a:r>
            <a:r>
              <a:rPr lang="tr-TR" sz="3600" dirty="0" smtClean="0">
                <a:latin typeface="Cambria" pitchFamily="18" charset="0"/>
              </a:rPr>
              <a:t>) açılmasının son günü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Temmuz 2013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2147888" indent="-1073150" defTabSz="5222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5000" dirty="0" smtClean="0">
                <a:latin typeface="Cambria" pitchFamily="18" charset="0"/>
              </a:rPr>
              <a:t>Sermayenin, yeni </a:t>
            </a:r>
            <a:r>
              <a:rPr lang="tr-TR" sz="5000" b="1" dirty="0" smtClean="0">
                <a:solidFill>
                  <a:srgbClr val="002060"/>
                </a:solidFill>
                <a:latin typeface="Cambria" pitchFamily="18" charset="0"/>
              </a:rPr>
              <a:t>asgari sermaye</a:t>
            </a:r>
            <a:r>
              <a:rPr lang="tr-TR" sz="5000" dirty="0" smtClean="0">
                <a:latin typeface="Cambria" pitchFamily="18" charset="0"/>
              </a:rPr>
              <a:t> tutarına yükseltilmesi için son gün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14 Şubat 2014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1611313" indent="-900113" defTabSz="5222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400" dirty="0" smtClean="0">
                <a:latin typeface="Cambria" pitchFamily="18" charset="0"/>
              </a:rPr>
              <a:t>Hakim şirketlerin, TTK. </a:t>
            </a:r>
            <a:r>
              <a:rPr lang="tr-TR" sz="4400" dirty="0" err="1" smtClean="0">
                <a:latin typeface="Cambria" pitchFamily="18" charset="0"/>
              </a:rPr>
              <a:t>nun</a:t>
            </a:r>
            <a:r>
              <a:rPr lang="tr-TR" sz="4400" dirty="0" smtClean="0">
                <a:latin typeface="Cambria" pitchFamily="18" charset="0"/>
              </a:rPr>
              <a:t> </a:t>
            </a:r>
            <a:r>
              <a:rPr lang="tr-TR" sz="4400" b="1" dirty="0" smtClean="0">
                <a:solidFill>
                  <a:srgbClr val="002060"/>
                </a:solidFill>
                <a:latin typeface="Cambria" pitchFamily="18" charset="0"/>
              </a:rPr>
              <a:t>yürürlük tarihinden önce </a:t>
            </a:r>
            <a:r>
              <a:rPr lang="tr-TR" sz="4400" dirty="0" smtClean="0">
                <a:latin typeface="Cambria" pitchFamily="18" charset="0"/>
              </a:rPr>
              <a:t>meydana gelmiş bağlı şirket </a:t>
            </a:r>
            <a:r>
              <a:rPr lang="tr-TR" sz="4400" b="1" dirty="0" smtClean="0">
                <a:solidFill>
                  <a:srgbClr val="002060"/>
                </a:solidFill>
                <a:latin typeface="Cambria" pitchFamily="18" charset="0"/>
              </a:rPr>
              <a:t>kayıplarını denkleştirmesi </a:t>
            </a:r>
            <a:r>
              <a:rPr lang="tr-TR" sz="4400" dirty="0" smtClean="0">
                <a:latin typeface="Cambria" pitchFamily="18" charset="0"/>
              </a:rPr>
              <a:t>için son gün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Temmuz 2014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5040560"/>
          </a:xfrm>
        </p:spPr>
        <p:txBody>
          <a:bodyPr/>
          <a:lstStyle/>
          <a:p>
            <a:pPr marL="1611313" indent="-900113" defTabSz="522288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5000" dirty="0" smtClean="0">
                <a:latin typeface="Cambria" pitchFamily="18" charset="0"/>
              </a:rPr>
              <a:t>Ortakların şirkete olan borçlarını </a:t>
            </a:r>
          </a:p>
          <a:p>
            <a:pPr marL="1611313" indent="0" defTabSz="522288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r>
              <a:rPr lang="tr-TR" sz="5000" b="1" dirty="0" smtClean="0">
                <a:solidFill>
                  <a:srgbClr val="002060"/>
                </a:solidFill>
                <a:latin typeface="Cambria" pitchFamily="18" charset="0"/>
              </a:rPr>
              <a:t>nakdi olmak kaydıyla </a:t>
            </a:r>
            <a:r>
              <a:rPr lang="tr-TR" sz="5000" dirty="0" smtClean="0">
                <a:latin typeface="Cambria" pitchFamily="18" charset="0"/>
              </a:rPr>
              <a:t>kapatmaları için son gün</a:t>
            </a: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Temmuz 2015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108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t1.gstatic.com/images?q=tbn:ANd9GcRJM7HkL1Iur6bJididatxF8NA_RQh5t-v4p3aAG8mTuxKkzeh5dtSxS0Kn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11352" y="328600"/>
            <a:ext cx="5661248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/>
          <p:nvPr/>
        </p:nvSpPr>
        <p:spPr>
          <a:xfrm>
            <a:off x="5004048" y="867484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8000" b="1" dirty="0" smtClean="0">
                <a:latin typeface="Cambria" pitchFamily="18" charset="0"/>
              </a:rPr>
              <a:t>S  O  N</a:t>
            </a:r>
          </a:p>
          <a:p>
            <a:pPr algn="l"/>
            <a:r>
              <a:rPr lang="tr-TR" sz="8000" b="1" dirty="0" smtClean="0">
                <a:latin typeface="Cambria" pitchFamily="18" charset="0"/>
              </a:rPr>
              <a:t>Ö</a:t>
            </a:r>
          </a:p>
          <a:p>
            <a:pPr algn="l"/>
            <a:r>
              <a:rPr lang="tr-TR" sz="8000" b="1" dirty="0" smtClean="0">
                <a:latin typeface="Cambria" pitchFamily="18" charset="0"/>
              </a:rPr>
              <a:t>Z</a:t>
            </a:r>
            <a:endParaRPr lang="tr-TR" sz="8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800" b="1" dirty="0" smtClean="0">
                <a:solidFill>
                  <a:srgbClr val="0070C0"/>
                </a:solidFill>
                <a:latin typeface="Cambria" pitchFamily="18" charset="0"/>
              </a:rPr>
              <a:t>ASGARİ 	SERMAYE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12968" cy="5472608"/>
          </a:xfrm>
          <a:noFill/>
        </p:spPr>
        <p:txBody>
          <a:bodyPr/>
          <a:lstStyle/>
          <a:p>
            <a:pPr marL="1077913" indent="-722313">
              <a:spcAft>
                <a:spcPts val="1200"/>
              </a:spcAft>
              <a:buNone/>
            </a:pPr>
            <a:endParaRPr lang="tr-TR" dirty="0" smtClean="0">
              <a:latin typeface="Century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85938" indent="1588"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251520" y="1196752"/>
          <a:ext cx="889248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755576" y="5229200"/>
            <a:ext cx="684076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l"/>
            <a:r>
              <a:rPr lang="tr-TR" sz="3200" b="1" dirty="0" smtClean="0">
                <a:solidFill>
                  <a:srgbClr val="002060"/>
                </a:solidFill>
              </a:rPr>
              <a:t>Kayıtlı sermaye sistemi</a:t>
            </a:r>
            <a:r>
              <a:rPr lang="tr-TR" sz="3200" b="1" dirty="0" smtClean="0"/>
              <a:t>ni kabul etmiş anonim şirketler için 100.000 TL</a:t>
            </a:r>
            <a:endParaRPr lang="tr-TR" sz="3200" b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Ne Yapmalı?</a:t>
            </a:r>
            <a:endParaRPr lang="tr-TR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endParaRPr lang="tr-TR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07504" y="1196752"/>
            <a:ext cx="88569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tr-TR" sz="3600" dirty="0" smtClean="0">
                <a:latin typeface="Cambria" pitchFamily="18" charset="0"/>
              </a:rPr>
              <a:t>Yasayı genel hatlarıyla inceledikten sonra kendimize şu soruları sorabiliriz;</a:t>
            </a:r>
          </a:p>
          <a:p>
            <a:pPr marL="711200" indent="-7112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</a:rPr>
              <a:t>Şirketimiz ne durumda?</a:t>
            </a:r>
          </a:p>
          <a:p>
            <a:pPr marL="711200" indent="-7112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</a:rPr>
              <a:t>Eksiklerimiz neler?</a:t>
            </a:r>
          </a:p>
          <a:p>
            <a:pPr marL="711200" indent="-7112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</a:rPr>
              <a:t>Stratejilerimiz ve uygulamalarımız ile yeni TTK ne oranda örtüşüyor?</a:t>
            </a:r>
          </a:p>
          <a:p>
            <a:pPr marL="711200" indent="-7112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</a:rPr>
              <a:t>Ne tür riskler var?</a:t>
            </a:r>
          </a:p>
          <a:p>
            <a:pPr marL="711200" indent="-7112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</a:rPr>
              <a:t>Ne tür fırsatlar var?</a:t>
            </a: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Nasıl Yapmalı?</a:t>
            </a:r>
            <a:endParaRPr lang="tr-TR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endParaRPr lang="tr-TR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07504" y="1196752"/>
            <a:ext cx="885698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3200" dirty="0" smtClean="0">
                <a:latin typeface="Cambria" pitchFamily="18" charset="0"/>
              </a:rPr>
              <a:t>Bu soruların yanıtları, hazırlanmamıza ve doğru çözümler bulmamıza yardımcı olacaktır.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3200" dirty="0" smtClean="0">
                <a:latin typeface="Cambria" pitchFamily="18" charset="0"/>
              </a:rPr>
              <a:t>Ayrıca unutmamak gerekir ki; bu sunum sadece bir </a:t>
            </a:r>
            <a:r>
              <a:rPr lang="tr-TR" sz="3200" b="1" dirty="0" smtClean="0">
                <a:solidFill>
                  <a:srgbClr val="002060"/>
                </a:solidFill>
                <a:latin typeface="Cambria" pitchFamily="18" charset="0"/>
              </a:rPr>
              <a:t>ön bilgilendirme</a:t>
            </a:r>
            <a:r>
              <a:rPr lang="tr-TR" sz="3200" dirty="0" smtClean="0">
                <a:latin typeface="Cambria" pitchFamily="18" charset="0"/>
              </a:rPr>
              <a:t>dir.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3200" dirty="0" smtClean="0">
                <a:latin typeface="Cambria" pitchFamily="18" charset="0"/>
              </a:rPr>
              <a:t>Uyum sürecinde ve yasanın takvimi işlerken çıkarılacak (uygulama yönetmelikleri, tebliğler, standartlar gibi)  ikincil mevzuatın da takip edilmesi ve en önemlisi de;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3200" dirty="0" smtClean="0">
                <a:latin typeface="Cambria" pitchFamily="18" charset="0"/>
              </a:rPr>
              <a:t>Sürecin, hukukçular ve müşavirlerle işbirliği halinde yürütülmesi gerekecektir.</a:t>
            </a:r>
          </a:p>
          <a:p>
            <a:pPr algn="just">
              <a:spcBef>
                <a:spcPts val="0"/>
              </a:spcBef>
            </a:pPr>
            <a:endParaRPr lang="tr-TR" sz="3200" dirty="0">
              <a:latin typeface="Cambria" pitchFamily="18" charset="0"/>
            </a:endParaRP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1.gstatic.com/images?q=tbn:ANd9GcRJM7HkL1Iur6bJididatxF8NA_RQh5t-v4p3aAG8mTuxKkzeh5dtSxS0Kn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27276" y="-355476"/>
            <a:ext cx="5661248" cy="63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Metin kutusu"/>
          <p:cNvSpPr txBox="1"/>
          <p:nvPr/>
        </p:nvSpPr>
        <p:spPr>
          <a:xfrm>
            <a:off x="3779912" y="214563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l"/>
            <a:r>
              <a:rPr lang="tr-TR" sz="5400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mbria" pitchFamily="18" charset="0"/>
              </a:rPr>
              <a:t>Teşekkürler…</a:t>
            </a:r>
            <a:endParaRPr lang="tr-TR" sz="5400" b="1" dirty="0">
              <a:ln>
                <a:solidFill>
                  <a:schemeClr val="accent1">
                    <a:lumMod val="10000"/>
                  </a:schemeClr>
                </a:solidFill>
              </a:ln>
              <a:solidFill>
                <a:srgbClr val="00206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Mevcut Sermayenin Asgari Tutara Yükseltilmesi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144016" y="1196752"/>
            <a:ext cx="8964488" cy="5508848"/>
          </a:xfrm>
          <a:noFill/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500" dirty="0" smtClean="0">
                <a:latin typeface="Georgia" pitchFamily="18" charset="0"/>
              </a:rPr>
              <a:t>Asgari sermayeye yükseltme süresi üç yıldır.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tr-TR" sz="2500" b="1" dirty="0" smtClean="0">
                <a:solidFill>
                  <a:srgbClr val="FF0000"/>
                </a:solidFill>
                <a:latin typeface="Century" pitchFamily="18" charset="0"/>
              </a:rPr>
              <a:t>(14 Şubat 2014’e kadar)</a:t>
            </a:r>
            <a:endParaRPr lang="tr-TR" sz="2500" dirty="0" smtClean="0">
              <a:latin typeface="Georgia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500" dirty="0" smtClean="0">
                <a:latin typeface="Georgia" pitchFamily="18" charset="0"/>
              </a:rPr>
              <a:t>Yükseltmeyen şirketler 3 yıllık sürenin sonunda </a:t>
            </a:r>
            <a:r>
              <a:rPr lang="tr-TR" sz="2500" b="1" dirty="0" smtClean="0">
                <a:solidFill>
                  <a:srgbClr val="002060"/>
                </a:solidFill>
                <a:latin typeface="Georgia" pitchFamily="18" charset="0"/>
              </a:rPr>
              <a:t>feshedilmiş sayılırlar.</a:t>
            </a:r>
            <a:endParaRPr lang="tr-TR" sz="25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500" dirty="0" smtClean="0">
                <a:latin typeface="Georgia" pitchFamily="18" charset="0"/>
              </a:rPr>
              <a:t>Bu işlemler için yapılacak toplantılarda </a:t>
            </a:r>
            <a:r>
              <a:rPr lang="tr-TR" sz="2500" b="1" dirty="0" smtClean="0">
                <a:solidFill>
                  <a:srgbClr val="002060"/>
                </a:solidFill>
                <a:latin typeface="Georgia" pitchFamily="18" charset="0"/>
              </a:rPr>
              <a:t>toplantı nisabı aranmaz.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500" dirty="0" smtClean="0">
                <a:latin typeface="Georgia" pitchFamily="18" charset="0"/>
              </a:rPr>
              <a:t>Kararlar toplantıda  mevcut oyların çoğunluğu ile alınır.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500" dirty="0" smtClean="0">
                <a:latin typeface="Georgia" pitchFamily="18" charset="0"/>
              </a:rPr>
              <a:t>Sanayi ve Ticaret Bakanlığı 3 yıllık süreyi birer yıl olarak en çok iki defa uzatabilir.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600" i="1" dirty="0" smtClean="0">
                <a:latin typeface="Georgia" pitchFamily="18" charset="0"/>
              </a:rPr>
              <a:t>	</a:t>
            </a:r>
            <a:r>
              <a:rPr lang="tr-TR" sz="2000" i="1" dirty="0" smtClean="0">
                <a:latin typeface="Century" pitchFamily="18" charset="0"/>
              </a:rPr>
              <a:t>(6103/md. 20)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2Sh1R_vwB_osoMChbBCeJbm_XMGAziWb8FGrOuyG7mCi3BR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3744416" cy="5386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3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611560" y="22768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Georgia" pitchFamily="18" charset="0"/>
              </a:rPr>
              <a:t>Ana Sözleşmelerin Yeni TTK.</a:t>
            </a:r>
            <a:r>
              <a:rPr lang="tr-TR" sz="6000" b="1" dirty="0" err="1" smtClean="0">
                <a:solidFill>
                  <a:srgbClr val="FF0000"/>
                </a:solidFill>
                <a:latin typeface="Georgia" pitchFamily="18" charset="0"/>
              </a:rPr>
              <a:t>na</a:t>
            </a:r>
            <a:r>
              <a:rPr lang="tr-TR" sz="6000" b="1" dirty="0" smtClean="0">
                <a:solidFill>
                  <a:srgbClr val="FF0000"/>
                </a:solidFill>
                <a:latin typeface="Georgia" pitchFamily="18" charset="0"/>
              </a:rPr>
              <a:t> Uyumu</a:t>
            </a:r>
            <a:endParaRPr lang="tr-TR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Ana Sözleşmelerin Uyumu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12968" cy="5472608"/>
          </a:xfrm>
          <a:noFill/>
        </p:spPr>
        <p:txBody>
          <a:bodyPr/>
          <a:lstStyle/>
          <a:p>
            <a:pPr marL="627063" lvl="0" indent="-6270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Georgia" pitchFamily="18" charset="0"/>
              </a:rPr>
              <a:t>Anonim ve </a:t>
            </a:r>
            <a:r>
              <a:rPr lang="tr-TR" dirty="0" err="1" smtClean="0">
                <a:latin typeface="Georgia" pitchFamily="18" charset="0"/>
              </a:rPr>
              <a:t>limited</a:t>
            </a:r>
            <a:r>
              <a:rPr lang="tr-TR" dirty="0" smtClean="0">
                <a:latin typeface="Georgia" pitchFamily="18" charset="0"/>
              </a:rPr>
              <a:t> şirketler esas sözleşmelerini Kanunun yayımı tarihinden itibaren </a:t>
            </a:r>
            <a:r>
              <a:rPr lang="tr-TR" b="1" dirty="0" smtClean="0">
                <a:latin typeface="Century" pitchFamily="18" charset="0"/>
              </a:rPr>
              <a:t>18</a:t>
            </a:r>
            <a:r>
              <a:rPr lang="tr-TR" b="1" dirty="0" smtClean="0">
                <a:latin typeface="Georgia" pitchFamily="18" charset="0"/>
              </a:rPr>
              <a:t> ay içinde </a:t>
            </a:r>
            <a:r>
              <a:rPr lang="tr-TR" b="1" dirty="0" smtClean="0">
                <a:solidFill>
                  <a:srgbClr val="FF0000"/>
                </a:solidFill>
                <a:latin typeface="Century" pitchFamily="18" charset="0"/>
              </a:rPr>
              <a:t>(14 Ağustos 2012 tarihine kadar)</a:t>
            </a:r>
            <a:r>
              <a:rPr lang="tr-TR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tr-TR" dirty="0" smtClean="0">
                <a:latin typeface="Georgia" pitchFamily="18" charset="0"/>
              </a:rPr>
              <a:t>TTK ile uyumlu hale getirirler.</a:t>
            </a:r>
          </a:p>
          <a:p>
            <a:pPr marL="627063" lvl="0" indent="-6270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Georgia" pitchFamily="18" charset="0"/>
              </a:rPr>
              <a:t>Getirilmezse, esas sözleşmedeki hüküm yerine Türk Ticaret Kanununun ilgili hükümleri uygulanır.</a:t>
            </a:r>
          </a:p>
          <a:p>
            <a:pPr marL="627063" lvl="0" indent="-6270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Georgia" pitchFamily="18" charset="0"/>
              </a:rPr>
              <a:t>Bu amaçla yapılan genel kurullarda toplantı nisabı aranmaz.</a:t>
            </a:r>
          </a:p>
          <a:p>
            <a:pPr marL="627063" lvl="0" indent="-6270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Georgia" pitchFamily="18" charset="0"/>
              </a:rPr>
              <a:t>Sanayi ve Ticaret Bakanlığı bu süreyi ancak bir yıla kadar uzatabilir.	</a:t>
            </a:r>
            <a:r>
              <a:rPr lang="tr-TR" i="1" dirty="0" smtClean="0">
                <a:latin typeface="Century" pitchFamily="18" charset="0"/>
              </a:rPr>
              <a:t>(</a:t>
            </a:r>
            <a:r>
              <a:rPr lang="tr-TR" sz="2400" i="1" dirty="0" smtClean="0">
                <a:latin typeface="Century" pitchFamily="18" charset="0"/>
              </a:rPr>
              <a:t>6103/md. 22)</a:t>
            </a:r>
            <a:endParaRPr lang="tr-TR" sz="2400" dirty="0" smtClean="0">
              <a:latin typeface="Century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sz="2800" b="1" dirty="0" smtClean="0">
                <a:solidFill>
                  <a:srgbClr val="0070C0"/>
                </a:solidFill>
                <a:latin typeface="Century" pitchFamily="18" charset="0"/>
              </a:rPr>
              <a:t>Uyumlaştırılacak Ana Sözleşme Hükümleri</a:t>
            </a:r>
            <a:endParaRPr lang="tr-TR" sz="28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12968" cy="5472608"/>
          </a:xfrm>
          <a:noFill/>
        </p:spPr>
        <p:txBody>
          <a:bodyPr numCol="1"/>
          <a:lstStyle/>
          <a:p>
            <a:pPr marL="17462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Şirketin konusu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sermayesi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organlarının teşekkülü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solidFill>
                  <a:srgbClr val="FF552D"/>
                </a:solidFill>
                <a:latin typeface="Cambria" pitchFamily="18" charset="0"/>
                <a:cs typeface="Times New Roman" pitchFamily="18" charset="0"/>
              </a:rPr>
              <a:t>hak, yetki ve sorumluluklar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toplantı ve karar nisapları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denetim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gibi konuların, yeni Kanun hükümlerine uygun olacak şekilde ana sözleşmenin değiştirilmesidir.</a:t>
            </a:r>
          </a:p>
          <a:p>
            <a:pPr marL="177800" indent="0" algn="just">
              <a:spcAft>
                <a:spcPts val="1200"/>
              </a:spcAft>
              <a:buNone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Her şirketin kendi ana sözleşmesini tarayarak;</a:t>
            </a:r>
          </a:p>
          <a:p>
            <a:pPr marL="531813" indent="-3540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Değiştirilmesi gereken maddeler</a:t>
            </a:r>
          </a:p>
          <a:p>
            <a:pPr marL="531813" indent="-3540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Eklenmesi gereken maddeler</a:t>
            </a:r>
          </a:p>
          <a:p>
            <a:pPr marL="531813" indent="-3540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Çıkarılması gereken maddeler </a:t>
            </a:r>
          </a:p>
          <a:p>
            <a:pPr marL="531813" indent="-354013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	konusunda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TADİL TASARISI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hazırlaması ve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14 Ağustos 2012’ye kadar</a:t>
            </a: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da değişiklikleri yapması gerekecektir. </a:t>
            </a:r>
          </a:p>
          <a:p>
            <a:pPr marL="531813" indent="-3540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(Yürürlükten itibaren18 ay)</a:t>
            </a:r>
          </a:p>
          <a:p>
            <a:pPr marL="531813" indent="-354013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(Özel hesap dönemi sorunu  ve ltd. şti.ler?)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Qz6BFyM9OifnYVpTAxp2ANHmLPhZrG4PnforB7No135c0FfZ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136904" cy="53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4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771800" y="257012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Yönetim Kurulu</a:t>
            </a:r>
            <a:endParaRPr lang="tr-TR" sz="6000" b="1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83970" name="AutoShape 2" descr="data:image/jpeg;base64,/9j/4AAQSkZJRgABAQAAAQABAAD/2wCEAAkGBhQSERUUExQWFRUUFxcXFxcXGBgXGBUYFxUXGBccFxUYGyYeFxkjGRUXHy8gIycpLCwsFx4xNTAqNSYrLCkBCQoKDgwOGg8PGikkHSQsLCwsLCwsLCwsLCwsLC0sLCwsLCwsLCwsLCwsLCwpLCwsLCwsKSwsLCwsLCwsKSwsLP/AABEIALcBEwMBIgACEQEDEQH/xAAcAAACAgMBAQAAAAAAAAAAAAAFBgMEAAIHAQj/xABNEAACAQIDBQQGBgYHBgUFAAABAgMAEQQSIQUGMUFREyJhcQcygZGhsRQjQlLB0UNicoKSshUzU5Oj4fAXJHOi0tMWRGPC8TQ1VIOz/8QAGQEAAwEBAQAAAAAAAAAAAAAAAQIDAAQF/8QAKxEAAgICAQQBAwMFAQAAAAAAAAECEQMSIRMxQVEiBDJhFEKBcZGxwfCh/9oADAMBAAIRAxEAPwCrhmhKnO0gbllVWX23YGqwl8vfQuLaSngamGKFeS4nqKQQWbmD7QfxozgN88VDwlLD7r98e86j30uptBQpXIhJ+0cwYe5svvFRfSaGpnT7nSsD6UuU0PtjP/tb86O4Tf7CP+kyHo6lfjqPjXGPpFejEVqZN4oM7/htqRSf1ciP+ywPyNWg9fOwxFXsPvBPH6k0i+Ttb3XtTK12JvD6Z3ztK9D1xODf/GL+nJ/aVG+YohD6UcUOIibzUj5NTLJNeRHhZ10PXueuXQ+lmT7UMZ8mYfnVyL0sj7WHPskH4rTrPNCvDI6LnrM9IcfpWh5wyjyKH8RU6elLC81mH7qn5NTfqJC9KXods1RzRhgVYAgixB50pD0m4T/1f4P863HpJwf33/u2o/qJejdOQewGxYoS3ZgjNxGYke6tJN34Wl7Urd739Y2uPC/hQb/aPgvvt/dt+VZ/tHwf32/u2/Kk6qqtUHWd3yNYNe5qUj6ScH99/wC7atD6S8J1kP7n5mn/AFEvQOlL0N+esziktvShheSzH91f+qoJPSrDyilPmVH4mg/qJB6UvQ95617SueSelgfZw59sn5LVSX0rS/ZhjHmzH5WpHnmFYZHTu0rQzVyab0n4o8BEvkhPzaqE+/2Mb9OR+yqL+FK8k35HWBnZ+0NVsTtCOPV5ET9pgPma4fid4J39eeVvN2t7gbUPaakdvuMsP5O0Yvf3Bx/pc56Rgt8eHxoBjfSqOEUJPjIwH/Kt/nXM+3rO2rajrHFDRtHfrFS3BkyA8oxl/wCb1vjQJ5ydSbk8ybn41SM9a9vW1KKl2LJnHWpcNilU3ZBIOhZlset1NzVTE7TL2zEacLKq8f2QL+2qzYum1NZR21jm7d8jMi6WVXfKvdGgub1lD9pT3lb2fyivK6YrhE3Ru8RFeriWHP31ckiqs8dKnfcm1Rum0jzqZcf40LlcA2rS45U2iNsw2MZW4xlAe1IrBijQ0sHUGEYqvRiaX/pbV6J3+9Q6YyyDEMRWwxHh8qALK/3jUydp94+4UHEbZhxZj0+VbiY9KCwSy3071uVvyqwNosNCACPOlcQ7ewn2h6V72h6fKh/9KeXxqOXa7C1gDfzras2yCvaHp8qztT0+VB/6Xf7o+NbrtpxeyrqLG4B91xp7K2rDsgt2h6fKsEp6fKg39Mv90VKu0JT9j4VtGDdBXtT0+VYZT0+IoWdpSDioFSQ7bkUMAF10PdB+JGnsraMO6CBkPT4152p6fEUP/pN/uitTtdx9kVtGbZBHtD0+IrwyH7vxFUztM2F7C/hUbbVPUe6tozbIumU9PiKjM56fEUOm2k5GhA9lVlEh+23wo6+wbegx23XStWnoNLG4+21QMzfeb30dV7A5P0HGxNaNiaBNIw+0a8+ktR6YjyBpsTUbYugxxBrFJNHQG9hJ9odNagbEMedvKo0Sp0StwjWwbiV7x9nyFZUuNXvn2fIVlVT4NYzzxVTkjoriEqlItcqLSQubQFpD5CvMOvzqTao+s9grzCj511ftOVfcY4rULU8oqNVpQtGlqlU15lqwi0GNFG0dqL4dVyVQRKISbTEShQLsRfwHietSdt8F/tVsbdx07IPIroc+UkMD3QLggWGp6cqG7X2P2uNlICC5BOX1blR8etUd3N4MrrHO7BOCSLbMlzfK19GiJJ4+re40uKa9zbYieZXGWSN7MvtIBHhpUXCUZORR5ITglQpbW2EY/wAxXu3NhLFBhHBJM8TO3DQh7WHhXS9vbBiMig2IsWZbi+UaXIvfLmsCfGkPe3Gq7oiEFIgyrbRQLj1R00plN7UJoq2QtrAKmTDA8NfjRrcXYsOL2jFDOnaRlJSVuRqq3GqkHSuuj0Z4CMdzDHyEsg+b10Rx7K7ISyauqOEjCjW+nw+deYmZYwpOvAaa8BXc8T6LNnyatE39455eJPnUX+yDZn9if7x/zpuk/Yjy34ONrArAajnzrVcJqeBrsjeh7Zh/QsPKR/zqbB+jHZlrpCeJF+1lGo0P2qPSfsPV/BxdsOKjfC10L0mboYXCwwvDGUZpbFi7sbZSbd5jztSQY/aKlkWjLY3ui1tvdgRNhwCW7aBJbW4Fr6ePCsxG65EebLTLBMMXLDYW7GGOI+OW59nGnTE7LTsbWHCpbMNezlWyt0FfZ2KxDE5omIUctEVtf4qC4WNbAXFN+L2gYMNisMODtm8rhQflS3gTSbN3ZSMaQO2qqjgRQlwKP7YF6EOtViwSiDpOFR1ZnXSogtWTOaS5IyK3jWvWWpYko2BIkjSrcUVaRJVuJKk2USAu0F+sPs/lFZUm1B9a37v8or2rR7E5dxrdla9nX3/lVfE4Jh489Nff0oTBIqm5ItfXwpp3cZMU5izBTZrE6g6d0DzOlczWqs6E9mIu2B9Z+6Pma0wfPzFT7fgKSAMCDl1BFramoMHz8xXT+w5l97LEq1Gi1PJVrYmyWxEojUgc2Y8FUWufHjoOdI2krY1W6BrCrUYp5xvoka14cQrnLmAZcuaxsRcMbG/hSVHCc2XgQbHwtU1kjNfEoouPcsotU9ot9Z+6KJYfDMwJA4C/sqhtRPVb2H5j8a0fuDk5hwVu11seFGNi72SYSftlUOxXKwYkB14akc9F18PGgJU8eVWtnBDLGJBdC6hhe2hNjqOFXaOZN2MOx1xm0MWcV2hQqe9KNAo5RovA6aZeFuPGvdrx2cjxb+bpT3h2WNAiAIqiwUaAeyknbQvK3m3zrlc9mdkMdIK+ir/7tF/w5v5K7riRpqGP7JIPwNcH9FbgbWiv/ZzfyV3WWdSPXt4i34iu7FzE48v3ElvAe38apTbUVY2cAGzFQCQMxB5detC5TOZJTwyoypYjS5UgkX4kAnWqMmDkyRKBzdiMwsbkBTa+vOmd/wCRUlxYVxW0gs7m2kcVu6b3LOo4dQatbuPeBSeJLEnqb60CfAvmxBy6EtzXnMG66aa60X2STHAgay8eJHPUWN+lFR+X9/8AQf2/9+RW9Mzf7vB/xT/IaQtnYTPGxt9q3w/zp19L82bD4fUEdseBB+x4UubJxEcOFzysFBkIBOtzYcAONef9a9aSO76NLmy9ucgXOf1vwpukx+lqTNg7SicMEcEgk21Bt1saIyY2pW0Fq3wLW9QHaS+KigWFexpr2jgS2eTTkouLg2AJtfnqKWMfiiPWN7cLWX5DhRSvsNtqV9oa0NlWrZxGcA/D21BMOQ50VwZ8qwbOvdNRotMY3bVkuZLAjjlbj+zbh7aH4nYxjv31a3GwI+PCrRmjnlB9way1NEtautWcLhmbUDQc+Xvp2xESRrVuJagFgbXHs1q3AKkysQJtZfrW8l/lFeVLtcfXN5L/ACCsq8eyIS7sFiUnTjXS9zN3gksEoJZCtzblIRrbrlP4GlXZe5MjhZGK9mT6ykMD5EaXpsw5fDSxrHorEWBOl+fHS9hXP9RO/jFnX9Pi1W81/QCbybn47ETl48NM41GbIRmsTZjc8SNaCTbuYnDgmfDyxLp3nQhf4uFfR+D2wGUGsx8ySo0bgMjizA6g+w+/2UyyVGjn1+VnAdnbqYnFI8kMRdU46gE317oJGbhyq5sLFfR4u8tnkcr+sFAtqOVjfjXQdmbRf6VKjG9gunAWAtoBoBSFvdjcmKkDX7jjLYE3uoYX99Tk3k+NFI1F2OmycY0WIgXissZUH7pUtf2gspNIvpECwY+QIAMwRtOrILnw1uaJ4TelSY7cQQRcW1K5WGp4EHXyvS5vwpONdybh8pGbl3QCPYRU/p4NZOfQ+aS1tGuC2wCyqb2sR5k2/Kq+057R2H2jb2DWvNmYQySZVAJCs1gL+qtzY8eXCtceRlF+vHppXVS2I29GUMKxZgulyQNeGvWun7E3IwTRK2bt2axzI5TKQb9yM8r6a61zTAHJPGTxEifzCuxjFhlACswtyViPYQKGdtVQmFeS+dhg/pD/AA/50tbw7tdn9aJAwvYjLYjMeN760STaDjulZL8jka7Drw48j/nUG0cS5QjIbkEjOhIOXU3XmK5OUdSlyJuxtqnB4pJ+z7TIGGW9r3042NPcXpwcD/6L/FOn+HSTHjCXVexhLuSAuUryuSTm0Ar2OVnNlw8ZPHRGv4/brqjllFUTljjJtjr/ALbmuT9C5W/rT/260b01vYD6FwN/606/4dKEmIZDZ8PGhPWOQH2XfWpcLCZFZgsIy8jmBPl3qLztA6ERpT03vcn6DxH9qf8At1Ph/Ta9rfQv8U/9ukT6YP7OP3N8e/U2Fxwe+VMOSAWy9+9hxIGej15VYOjFdwxvHva2PVFaHs8sge+YtfulbeqLcaq7ahD4JUU/WQlpmWx1QkqSGtlJ8ONU221k75hhA4arJYa8bZ73qDaO+PaBFYQhFHdCpIpKk63JJ09ntqLUsklL0WuGOLi/IE2btExypINMrC9uY5jytXV49lM6hlZCCARqeB16VySSNQos0a/3jMQfAroPdTNu/vVIqxxIpkUaF75cov0OpsOdUywb5Rz4568D1LhckOWTVgzMoBBBzAKLdBxPnXP95tlzITZSy8rDj7uNNxPazWZmAVARY21J089Aah9IuI+jxR4fjNKoZz/Zx8FUfrMb3PRT1qGJSUuDqlkg8dPuCoPRxihhY5fqyGQSFc9mGYZhxFibHkaC7Ihz4mFcwW7qMx5a6+3l7avbP3kkgw7YfOSjerdj9Xpayg8F1vbwrzEY8RY1JTZliKEiwswA8tdDTzi0yeOV8G+39sNG7xakKSNefnS2+2iTYk6ixJ1tp0p43hwkT53FizAC3O5tbILXv18K53jdmurkEc62BxkhvqIzi78BndfZpxLtooWMF3ZgTYX0sOZJ4VLj5VBtcsLkd49ByA0FX91IHTCTXXKHYd63HKNADz1NLGPYhtep+dPF3Nr0TlHWCfsmOJtYDQa/M1XTHlGDDhzHI1Tefh4CoWl0roqzm2oJ7TcNIWB0IQj+BaygUrm/E8vlXlMoUjOVsZ9j7ZnwjExC6tYMG1R/2lvofHjTzjIjiMMmJWSEFSC0SLITGFsGN2bWwe+gsQCRwNc0w7uDcG3vpn2BvC0DiRQG0KyRkaSIfWsPLl7ulTnGxoS8D7gcXLCl2tIg1OUFXUcyBchx4aHpeiT7WUgMGGU2IN9CDw1oTuzNFObGRnS5KZXyHIfVDWGrDUHUai9Go9nQYOUfVqcPKQFZhmMEp4C7XtG54dG8DXJqW8ilNtqOLFpKzAJIWjLcrjUfP4Ulb8tIMbIzoyBzdMwtmUBVBH8PDjXXd+NlrLEXCDNHY8OnA8NCNaT96MN9L2fnt9ZD3hzNwO97GGunhVMbSYk02jnUU7DUXBGtwfwoztfbMeIgivftF0bwvc3HXvG/tNLmHk/1/o1JiFsLjga6ZQTab8EVNpNewhs3HvBKkiaPEwccLXBvr4H8aIb3LGXLxepKFmUX9USasv7rEj2UBw7Fl4G68DY6i/C/C45ddRTPu5uwMTG/auIlQrbOxjuGvwuhuL+XGkyUmpMaDtNexXR9Vb7SEHzUEH4fKu5bK2mFgBZtBqT0HU+FI2O3Nw+HQut8R38t45A6r3b3JAUX5EeNUZ9qyTIsMd1jNgwzEhmHXXQcDbhx6VPJWSqHgnHuNS78maQqkZyqbo18p00719ApvqOlEMPjmmd5x9WIzlJz3jUDV0LqO6eFgRrc0s7R2VNgWjjTs+0zZ2kBDKEtZVJB1ubkjidKtSSouJknDxEOrLkRGQLdcoKZeF+ea96k4RHtgvd1g0kuILL2jBxEGZgUubZmGU5rqT7qgHrEDvAfaW+VuQsSB8qM7PwOEK2ZyJSNLxL2N+mUa24C5sPChmJ207kq5biFsFUJZdBa1rAHhp1qmtuzbaqiUZ3CRxkvnNghtbN4XNgeOulEYt3cWIJh2MgZcrLlZO8b2YWBOcZb8LEV7ufgw2MjBZCBnYZHVjdVNrgcBqa6M2HUALe1yDby15UslyZT4o4jiJSDzFjwI4EciOtT7F2LFIxkMvZ2bRRckEjoEa6359KYt6d3g6wSrZGn7Rm4nNqWBIt62tvLyqjudngxEoZVuI83e+0FYEBCDbMSV66cqZv4ugU75AO8eGkM/YhWZUIAAue0dtAAbDnpfTShCYmWMsGJXKxBXTVxoR5C3uFdexzTRlMQ6oWcZ5LF1BZhYIMnrAXUAagsSedUYtv4d7mUqsrHVoMQ0TRqNFTQAHLrxB1JNbHkqNUaUHJ7NnIzJe5407bh5ClmjRhqWLKD8+GlTbT3ZhnxL/RVMkahM7vKtzK9ywMjsqk87C/Wg23YZ9nyGMI0SsARchla/Gzr3SL1WTU1qicYuPLH6NYIcM2ZbyYkkqurPqDlC81UL00F6RdqYyXES9rOwQ5FW7m1ggCrZfWY2BPDiT1oR/4hldizPfTvEcW5AEj4CqryaW5nU+3lRhjce7NKaaPZMTc6Zr9SfwohhcTmXxGn5UPWFjrla3DgaIbH2c2Zi4KroOHeY34IvMnrwFHJFNGxyqQ67sxCWJppXACuVZjq3AHuj7Tm9gKGbxbVzXEKCJOGZrNM/m1rIP1V99VNqbTlsAEVFGgRSVsB1IW1/Hn1penxhPUD2n4ipwxJclZ5pNVfAx7Ix/8AuxjaQkK5IF9FuLm3PU3NAduODYr4g+WlvxqXdWAz4qOEk5Hbv8rqoJOvLS49tMO9G7sYkEcCkZh6oJbUHQi+vWkpQnfsKn1Mevo5+TWUwx7nSlsuvsF6IYXdfsSDIveB0J/KrvLFI51jk2LGJ2aVax0NlJHmoP41lHNsYc9sfJP5FrKZSdBcVYCQkcBce0fjVtJWABA9U34389aoI4q5BJ4D3EfKiyaCWB3gbCzCVBmRiCy8OPNTyPGuzbJ2tFjMMGWzxyAqwPuZWHIj8jXDWiBFhrx09vLrVrYm358Czdk1lYgsrC6kjnY8DbnUp49uV3KRlR2XCYgqThpTmOU9k5/SxjSzf+olwD1Fj1pWwjCKWWBj4qDzFzp48x7Ks7vbcG04nEhWBoSGSUE2VxwI6cbEE94Ei1S/+LLXAyrKpIk7pCg9VIBZlYd4cOPhXK00X7iBL6P5b5gSAzPlVUd2VQTYtYaXrxt0JEV2L2WMrnLRstgTqbHjauoRb0TBGaJmbKua2TMHPevcCxBvlt5VRxcjSTpNiMzQths0kfAAkhSvA8yOINOs033E6aRRk2uJIkifF4fIFAYxhULWtqxve/A2FtaubF2os7FC0Lym6KEyqJHADKRlsGJC3153qOZdnuB2+HWZ1BVGKtGFX7K5YlXNbqdaDY/ZUMQXE4ZEHYMGkjBKl0BBuitqXU6gjpS/F8c8j/JFveNEgw/0eUpDJftHjzFSwIIFgLgHS+vGguAwBjCzRgtYjOqXLNGeIBsRmHEHzph27sCCUjELKkglCMrEgzWIHrKVIuLcT0rSDAMe6JphfkLa+Ayi9bZLgNN8h/bSwFkdIygspNyOmoZbZg1zzNaYsYcDtMS2VXUlYACrOb6XPHKPD31LgN11wdnftJZ5f6qBWAuRrmckWAHEsdF8Taj2F2W6gtK4llNs7kX15JGD6qLy5nidTQUebA5cUcg2ZuhNisQEMv1ZuSb5dOQFxYt+VNsnofmUd2VSPE6/lT5hoGY2vYc+VhVmw9Y21FkH6vU+fHytVtmSpCXux6N58PN2hCOArLYsB63P1TTi+xpcrWUXysFGYcSLDW1bBbf5UE3vwhkwxCkrK8kaI4ZlILSC+qm/qg1k0+5ufAt77PkXDRm+aJWU9QQEHzFLS7VaTN2Vy8LKzAg9nJ+qzcATw87U375bIYSQrF2alVZuDX1YDVmJJOnOlnEYrFKRg4xD2uJuO6ALDQs76ZQNOJqaopfAwQbcXFhZI8MhjhUhQQTaYhbZudluVA63PSq773tH2sXYhpI1AXNHA6s8hyxgOpJYsx4cRY3taosLsg4OQu7EKQFnSxaMuBcMMo1ZdOHWh+0ZYTKEgZYo8MpmLBDkM7j6pcgtrxPW7DjSx4fA1X3GLam7s+Hgj7+FaNbGRZIgWeRjduyUIR2jsxUeQ6VQ2ltFoMQPpscUrZAVi4pCrfZykW7Q21bwAFUYjjWkR8VBO4T1VVuytcatcgkOeHgOfGlreiDESTs/ZTWyqO93j3RbUqAKZRUn8jSk4r4/4D2+e2oMQIlw0ccaKCXTKqqz3GVgALEgZuPWloo44OmvGw4eZtpagzxzLxRvbWj44gaqa6lHwjmbC6NfUynKCdVBuRY62OluXtrebaQUWjbMDqc1yf4hqNNLWsKAHHgeqeNv/ioWxAPeBynw/CjqwbF2fF8wSPDiPcaoSTXP5XrR8UTRTdvdbEY+XJAl7eu50SMdXb5AanlTpUuRW7DHos2e0uPFgcqxvmexKpw4nka7LNsyCJc7FYk17zWzOeHPUnoBpWu7W78WCgWJCCoF3kNl7Qjix14X4XqLbGKBOdp41UaKUylj+9ZiLdBauPJJSdnRCNIqTbZw4UiFT4mxDEdTcXtSdt/GKxDX4VNtDaKSMeyGIxBBsrSNlUeWoLe0UobbkYFlOhHEcbHpSxhbKOVIsbYN5f3I/wD+SVlC8ZtbM1wjJ3UGUC4FkUaHppf215XUk6JUnyUsBsGaVO0Vfq75cx5kC5AABJ41Z/oWQMoY5Q9wrEMASOXC966xu/uphHwyQ53yCRyoBuWNxmuR41JtncLZ0ahXaRDLcR6i5b9W99RXO/qldf6B0qOZjdLEFcy5SM2W2bKRzuQeVMOytybAGZs545VuF9/E/Cju7W3XhdsPMFWTDKxzALGJI9FVs4Gt76nrR6TeuF/XETeDTufeM9q0sjfF1/A6glylf8gNNklbZEVUHIaC9vnQ7b2FaL/eCNFssnO6E8eHFTr5XphwG1cNDiWxCLAHIsB2vdXQAkLmtcgcaIbU3wXEIY2khCOCrKrr3gdCCSb2sajwuW3/AGK3Lsl/6Bti7P8ApKKolAWS+U5jka/JgOBuPnVveCAxKsYlQqAA1mJBIJtYW1OvLpSvuwTgsamEla2GnYGGRuGUm2nn6uvOx4U5bwbqBCXSVAgFjnY3FuQ01HQAUJQaQFNN8ifisaVt3Hf9kX955VpHtoj/AMq548Qfy/Crnd60V2DgmmYooDEjT9XX1ieQoJr0Ukn3sX9mSTMyRQ4Wyk91EUA+eZjw6k10DZ2B+h2DRiTFOCY1DAqg5ljbuAX1bW9iBRJI1wYEUQEuJdefBRzZ/uRjpxNQLEUJuzM7au97Zz4W4KOQvVWubrk5trVeCTCYO2Z2YvK9s7hTdrahUH2IxfQe060RVuFgRYE66XNtOPnQ9YgfWF/O5+Zq9HAiJnKKTwVcouzn1QP9fKmoBKkOgXiCLub8uSjxPPw860lRmbgdPCsOECrlIVmJLOco1c8dLcANB4Cq/wBGUcFA8rj5WogRKzig+3pQMRgYybAytK2l7iNNOHLM3wojrcAM3tOYe5gao4XDM+1M5uRDhwoawAzSNdhpzsRQCAd+N4Yo50N8x7MADh9onnS7sTaeETESTvKS8lhZ7DIBfuq6gi17e6nHehA+KYMAwCJoRfkT+NLWL2RDmH1SEEi+n+VInHlMrTaVFzF72phpZJSvaxtD2kLd0hWYsQGJ4qdBprpVbdKYmFsTismd5HkjSy2MkgBMhHMquVRf1QDzNCMWUxeKXB4WLPBhzmcqL5st7BbfYznhztUm9s0uEgXMioXXIAVAfMVGYqOPDieF7CtqqpLuJ5uzp2C3olZQZGw6k8AC7AjkcwFtasneF/7TDe1nH4VxXdLfZIY+xxBzRgXjYAsya+oR93xPDxoy+/eE5O/tjaqt5I+2BRgzqTbafm2F/jb8q5xvNumsjO+QL2hLALqh65WHj7qrw+kTCAWMjEfsPceRI0raTf3AkaStb/hvcfC1Tm8j8MaKgvQi4/Y8kZKCIyDwF2W3kL/Ol3EGxsQRbkwsfbXR9pbw4WZlEL5pCbDRlPuK6++rGzsMMQ/ZTGPXgZRe56A2Ovuq8csl9yEliT+1nNNm4LtZUjvlzsATyUcz7ACfZXYdm7yQwD6PAoTDwrc29Z2P2mP2mNtf2hyoZtv0awYZe2L9nY2smZr3BFghHH2jjQnZWxXnBWLNlFnkdxlIW+Ve4CSx0Y2HttWnJTBCOoy4Lbn0mVjKM0Wg1RnSMg2BkYEAC5tbXhyFb7wzMTkhhVgugOUqp8gpGlbjbn0eDscJhQ0YuC8z5SzH1iyL3r+BIpXfa+KUEtKgXoo+R41Fq3wWTrueY3ETxIc5jhFvsKMxHmbkVW3Q2eJ5GlcXRToDwLfiBS7tXajTPYG9za55nwp92RGMNhh4C58T/wDOlPJax/LJp7SAe9OIX6VJrbRBYcrRrWUD21JmncnUmxJ/dFeVSK4QWPe6WKkKMid7Uhhp6pCkWPEarxFQY/CyfSMJK5+3lyhgwQq/e4cipBppk3RlgGeRUReodc2nDKBxPhW67rOI4nDRmMSZw19SCMoFvvXPOuXlSdod013B+/mzRIqzRqVkjsImYWEnNlIPFSOvhQPZ06zorBVudCthdWGhHDjemfa2PQWzHuJcL+sb65V6+A6UqbMxB/pIxICizgSkaXBUEEnoDYEgdKVNyT/A1ahL+iwPWyL4Ei/uAqT+jU5NH7L/ADIpwTdAtxKkdSBr7APxrJ9zVVSQ0MZ8Y/xvcVJST8h2SEnbm7izwi7hchD9oFJygaH36c68/pmMhELvIUGUSOR3vgLHyop9JUq8cjAv/VhY2zAZha7j7OmoqPdr0VLMwaVm7IcdT3vAfnV41KOosnT2J9i7COJeykBRxYkWX46nwpzeRMIow2FUNOwuxbUID+kmI+C8+VQ4zCQRkYXCQRdqAAWKArAvVza7MeS3ua0wuBSBTHHqL3Zj6ztzJP4cuAopKJOUnPv2JsDhlQN3yzMbu51eRvwHIDgBU6Lc3tpUKLVvCryHOiA3weEzNViJw7dp9hLrEOp4M/4Dwv1rMSvCBTYsLyEfZTnr1PAe017Ow0C6ACwHQCn7ITuQs9zUbVvWjilGMgTvUI3ScSYrHS8u0WIeSA/5UY7TIjufshm/hBPzpc9GRWPBEu6h5JZHa7KDcm1zr4c6JjTb63xMp6ZR7kH50hb5bdMSdmp78ml/urzNMe9e9KQ4iVR3mZr6G6gAAC5Fc82uIZcXH33Jmdc6k6KGNjlY6jp4XpceO5Wykp1GkNW4Jkw8CmEfXTupH7I9VT4WuT+1VXffD4jEY1vpAJdVRQLAZRlB0HCxJJro+720UjABjjUxoFTkXAHJuGY1mN3lw8koEkP1hUhL5Tca6BrePCs5VbvuCvFHN8DuNHa8q69Pzq0dycN9z4mnLCqCtja66HTj4+4it3hXoKg8k35K6x9CO25eGH2PjUL7p4cfox8ae/6PLC6xkjqFJHwFQyYONP64GPpdSC3W1+QobzXljJQfFC7h9gpFCMsapcklwQrG/AZiDpU0WE1Fmv5lGHxtRmXaceGVZcoewugI8dbXuAba0Twm/KOB9WBfkbc/C1Bzfpi/0QJmkJW8imQad1hmQ24X4n/moY28pJIQkJzUWXIOBy21sOnKmsyRySEqezYqLhRYEBtbi1uF65rtTZau5uWXUi68QDwuDxFqtCV9xafg22rJMW17SUEaMCMpX9qlDa+Kc6aAeLA+61M8W6D2yrirpxy2NvdehWM9Hs4N1KOPA2J9+nxq8JQT5ZKak1wgXuxge0nDHUJr7aa9t461kHAanX3a/GqeycGcKv1qMhPHTT3jSqjnt5Ao+22p6Lz+Fab2lfgEVqhfxyuzkgaGxHlYWrKJ7bxQE7BdAMoHkEUfhWVdPgx0nF7QeZs8jFm8eXgBwA8BVzZsMs+HZ4frFQuq3PcBy3YgHR7G3DnzoZsb6M9mxchN/wDy6oxXXh2kmmdvAd3zp+wu9EARVRGVRYLaPugeAB091cNLyy0pPskc2jw9jmYln5lrXHgBwUeA+NS4fCBcVBONOzJVvFHFj562p12jvFCASiLK55vGAq+OoufKlads2YswBa/Cw1PRQKRun3KL5LlDpIyrnPAKrnpwU0ibV2oZQcrluFrG+tFRtYTQ9myszMmQ258r362oHtDZKQwXjDAyECwQlr6XzNwA1vet04N3XIibXcl3EwUUk8qsCXEyAG+hCr37rz1510nH7WZ3+i4SwcC0klu5Av4v0FIe6e7MuTtUYxvMzuW5omcqCOpyrp504wSQ4ZOzEsca8y0i5jfiTrcsTxNWUuWSlG6JsNCsC5Ixe1yzE3LseLMeZNRqtU5d5sGun0hD+yGb5Cqx31wQ/SSHyjP4msgUw0iUSVhDGZG1twHNidAB4k6UqxekLBKb/XH9wf8AVUkvpHwTujN21o7lVyC2Y6ZjrqQL286ZUBpjRhMKyqS39ZIcznp0UeAGg9p5179GJ4mgcXpKwJ4u4v1jb8KIQb8YFuGIjH7V1/mFPrt5QnK8FxsJ41XlhI8qv4facEnqSxt+yyn5GpXhoSxtduTKfsVt7sX2WAmbgSoUfvEfherG6+xY1wUCtEnqAkFQfW11uNTqKA+lzE2giiW+aSTNYAm+UW18LtTRhdrJGsayK0Isqgvly3AAsWBIU6c6UbuIO3fR9HPJJJGMjF20U5QQCRw4DhXLcDsg4rFSLGdI72OnBTlHtJvXaN7dt9jgJ2h70oQ8BfIJGIzH2Emuf+jLZw+jSyg9/tAPNVUH5k0YSag5MZpOSRFh9y8WCFjnZb8r6e69qN4Xc7GwzR/SJkKghrZbtproRoKctlxZ4xJbVX1HuojtwdpIpHIX+VSeRuLsfVJqgMRlYdGFvaP8vlUjNVnH4F8hyrdhquoFyOAvyvwoF9Kxf/4f+PHUI9irGXYe2RCxDXyHprY9bVd2vjMFikyTjOoNwCrix6gjUcaSmxmJ54J/ZLF+dRNtKYccHN7HiP8A76vHNOK14olLHFuz3fFY8oSL1BcLoQAuXQa8x8aCyO5ljw8WRHyLYubLe2veovHI857NsNKl+BfJluOAJVyRfhRDFbInM6P2BVFVbkKCARc+ZFLGX4GfBHsWPsHVZ5FZ2K3cXsEvc2014Wo/vThsHi1zLMiSjg2oDeD6ajx5Uo7V2g6TESxyuRwMceYC/UjgbcqpPt5OceIH/wClvwoxm0qrubRN3ZQxUDAkA2I0uNRf8RV/ZOz8U65lkhbqMzAjzBWqWK2zEeIlB8YZPyqKPGshDKcp+Y8aKuuwXXgZxgMQPWRT5Op+dqo4nYR1YQFWIIzKBfXxWocPvITz1qyu8B60nKAcz23gmWdwVYWtxBv6o8Kyje8u0y2Jc9QnwjUVldsW6QtINwxUaw0doWZjbUZbm3WqOAwhd1UczUO9eysYuIKx5Hj0yKdCNNeHjXGo2Vk64LA2goGmp9gFCMZO4J01PMWPyoVOMSpytBqPuuDUEssw4wSj2VSONISU2x03CwzuCO1KsGJVP7TqAevhTFjNy8U6gZso7QuTmBsCAOvhXOMGuLxEkSwAwhClm4MXWxv5XrrGF2zO86xTnirEZQFTuaHgSWueRoZFGLb8ipyfYFbx7s4ifIscwVI1yhNeXMt9o6Urzbi4tfshv2cprq4UeHwrCfH5VzLI0V1RxqXYU6+srDzU1AcBJ/oV2rNWGBTxUHzUVRZWbVHE/oMnh7q9/o+Xp8K7Q2z4uca/w1ibMgP6NfdTLILRxgbMm6fCpE2NOfs/Cu0Ls+Efo09wqdIEHBV9wptwHFod3MST3U+B+dHtl7F2oluzkdPNzb3EkV0/yFq0z61tmAXsNu1NPkkx0meSM9zJYLluD3hbU3FMG0saEhkd1DKqMzAi4IAJItVgNYVDPArqyMLqwKkdQRY/A0eRaQibtSRth5uFnXMelmvb2DhStupH2Ili5Zyy8vCpMXsnF7OaSIRSTRG/ZOnJL3s/S1BIBiZWPZ4aQnn3hVYr40Bvmx/2bt9oCQbFTxFxfzBplw+MSdQ0ZDC9jbiD0PSuUDdjaD/oAv7Tk/IU0bi7q4zD4jtJWQRFSGRb9427vHoajOCS4Y8ZO+w9kGq7Q+FXO0B6VqTXMyoPliPhaqskR6CiTWOlRiFb6mw62vb2UlBsGGE+FTYTeOYNImhy2UMQbrdb6HgwHj1oydkIQcsl2t3eQNWk2cpQh+AsLjj7DV8eKcf5IyyQfcS5YPCqUsFNmN2PlOhzAi4H2rDjpz40JxGEqDi4vkvGSfKFjF4eg2IgprxcFBcXDVISC1YBkj99ajEGrc62quEFdSdkXEXNrz3mb93+UVla7YiHbN+7z/VFZXVFcIg2dd2DgXSUEra3iPwNW8dhneRn4W1Gvu51lZXG4KqH6j2AkWBlM2Zl566r+dNDqVS+XgPCsrKWeJcDdRg/cbYMmczzEKDfKvrHU6nQWHvpzxCRqLqBoCb5dfeRXlZV+nGmQeSVnnZAgHMATyKnT2gVSnkymwIPkD+IrKyklhhVhhlkVzia2SesrKmsSKdVkom51IuJr2sp+mgdRm/bjn+NSLOOvwNZWU6guAdRnrTjr86jEq/6BrysraoXqMuLiVtx+B/KtFxC9fn+VeVlNQyZpj2V42F+IPX8qW91oeyzgiwzEg6fhWVlLNGUmg/JOPvH41UM1jxPvNZWUjimM5tEb4gdL/686hkxH6nx/wA6ysoPFE3UZC055If4hUcmNk5Kf4v86ysrdGJuqzaHa06/ZUjobEfOtV25ijmXQL0AUfjWVlMsaS4Fc78IqjG4lTcMwPmtVZTMxJOYnn3h+dZWUixoosj9GRROfWVvPMPleocTs1zwBPtH51lZQ6SsPVYLn2PJ934r+dUn2NLyT/mX/qrKyn1oR5WLW1t3sQ0rERkju/aj+6P1qysrK7I9kSu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972" name="AutoShape 4" descr="data:image/jpeg;base64,/9j/4AAQSkZJRgABAQAAAQABAAD/2wCEAAkGBhQSERUUExQWFRUUFxcXFxcXGBgXGBUYFxUXGBccFxUYGyYeFxkjGRUXHy8gIycpLCwsFx4xNTAqNSYrLCkBCQoKDgwOGg8PGikkHSQsLCwsLCwsLCwsLCwsLC0sLCwsLCwsLCwsLCwsLCwpLCwsLCwsKSwsLCwsLCwsKSwsLP/AABEIALcBEwMBIgACEQEDEQH/xAAcAAACAgMBAQAAAAAAAAAAAAAFBgMEAAIHAQj/xABNEAACAQIDBQQGBgYHBgUFAAABAgMAEQQSIQUGMUFREyJhcQcygZGhsRQjQlLB0UNicoKSshUzU5Oj4fAXJHOi0tMWRGPC8TQ1VIOz/8QAGQEAAwEBAQAAAAAAAAAAAAAAAQIDAAQF/8QAKxEAAgICAQQBAwMFAQAAAAAAAAECEQMSIRMxQVEiBDJhFEKBcZGxwfCh/9oADAMBAAIRAxEAPwCrhmhKnO0gbllVWX23YGqwl8vfQuLaSngamGKFeS4nqKQQWbmD7QfxozgN88VDwlLD7r98e86j30uptBQpXIhJ+0cwYe5svvFRfSaGpnT7nSsD6UuU0PtjP/tb86O4Tf7CP+kyHo6lfjqPjXGPpFejEVqZN4oM7/htqRSf1ciP+ywPyNWg9fOwxFXsPvBPH6k0i+Ttb3XtTK12JvD6Z3ztK9D1xODf/GL+nJ/aVG+YohD6UcUOIibzUj5NTLJNeRHhZ10PXueuXQ+lmT7UMZ8mYfnVyL0sj7WHPskH4rTrPNCvDI6LnrM9IcfpWh5wyjyKH8RU6elLC81mH7qn5NTfqJC9KXods1RzRhgVYAgixB50pD0m4T/1f4P863HpJwf33/u2o/qJejdOQewGxYoS3ZgjNxGYke6tJN34Wl7Urd739Y2uPC/hQb/aPgvvt/dt+VZ/tHwf32/u2/Kk6qqtUHWd3yNYNe5qUj6ScH99/wC7atD6S8J1kP7n5mn/AFEvQOlL0N+esziktvShheSzH91f+qoJPSrDyilPmVH4mg/qJB6UvQ95617SueSelgfZw59sn5LVSX0rS/ZhjHmzH5WpHnmFYZHTu0rQzVyab0n4o8BEvkhPzaqE+/2Mb9OR+yqL+FK8k35HWBnZ+0NVsTtCOPV5ET9pgPma4fid4J39eeVvN2t7gbUPaakdvuMsP5O0Yvf3Bx/pc56Rgt8eHxoBjfSqOEUJPjIwH/Kt/nXM+3rO2rajrHFDRtHfrFS3BkyA8oxl/wCb1vjQJ5ydSbk8ybn41SM9a9vW1KKl2LJnHWpcNilU3ZBIOhZlset1NzVTE7TL2zEacLKq8f2QL+2qzYum1NZR21jm7d8jMi6WVXfKvdGgub1lD9pT3lb2fyivK6YrhE3Ru8RFeriWHP31ckiqs8dKnfcm1Rum0jzqZcf40LlcA2rS45U2iNsw2MZW4xlAe1IrBijQ0sHUGEYqvRiaX/pbV6J3+9Q6YyyDEMRWwxHh8qALK/3jUydp94+4UHEbZhxZj0+VbiY9KCwSy3071uVvyqwNosNCACPOlcQ7ewn2h6V72h6fKh/9KeXxqOXa7C1gDfzras2yCvaHp8qztT0+VB/6Xf7o+NbrtpxeyrqLG4B91xp7K2rDsgt2h6fKsEp6fKg39Mv90VKu0JT9j4VtGDdBXtT0+VYZT0+IoWdpSDioFSQ7bkUMAF10PdB+JGnsraMO6CBkPT4152p6fEUP/pN/uitTtdx9kVtGbZBHtD0+IrwyH7vxFUztM2F7C/hUbbVPUe6tozbIumU9PiKjM56fEUOm2k5GhA9lVlEh+23wo6+wbegx23XStWnoNLG4+21QMzfeb30dV7A5P0HGxNaNiaBNIw+0a8+ktR6YjyBpsTUbYugxxBrFJNHQG9hJ9odNagbEMedvKo0Sp0StwjWwbiV7x9nyFZUuNXvn2fIVlVT4NYzzxVTkjoriEqlItcqLSQubQFpD5CvMOvzqTao+s9grzCj511ftOVfcY4rULU8oqNVpQtGlqlU15lqwi0GNFG0dqL4dVyVQRKISbTEShQLsRfwHietSdt8F/tVsbdx07IPIroc+UkMD3QLggWGp6cqG7X2P2uNlICC5BOX1blR8etUd3N4MrrHO7BOCSLbMlzfK19GiJJ4+re40uKa9zbYieZXGWSN7MvtIBHhpUXCUZORR5ITglQpbW2EY/wAxXu3NhLFBhHBJM8TO3DQh7WHhXS9vbBiMig2IsWZbi+UaXIvfLmsCfGkPe3Gq7oiEFIgyrbRQLj1R00plN7UJoq2QtrAKmTDA8NfjRrcXYsOL2jFDOnaRlJSVuRqq3GqkHSuuj0Z4CMdzDHyEsg+b10Rx7K7ISyauqOEjCjW+nw+deYmZYwpOvAaa8BXc8T6LNnyatE39455eJPnUX+yDZn9if7x/zpuk/Yjy34ONrArAajnzrVcJqeBrsjeh7Zh/QsPKR/zqbB+jHZlrpCeJF+1lGo0P2qPSfsPV/BxdsOKjfC10L0mboYXCwwvDGUZpbFi7sbZSbd5jztSQY/aKlkWjLY3ui1tvdgRNhwCW7aBJbW4Fr6ePCsxG65EebLTLBMMXLDYW7GGOI+OW59nGnTE7LTsbWHCpbMNezlWyt0FfZ2KxDE5omIUctEVtf4qC4WNbAXFN+L2gYMNisMODtm8rhQflS3gTSbN3ZSMaQO2qqjgRQlwKP7YF6EOtViwSiDpOFR1ZnXSogtWTOaS5IyK3jWvWWpYko2BIkjSrcUVaRJVuJKk2USAu0F+sPs/lFZUm1B9a37v8or2rR7E5dxrdla9nX3/lVfE4Jh489Nff0oTBIqm5ItfXwpp3cZMU5izBTZrE6g6d0DzOlczWqs6E9mIu2B9Z+6Pma0wfPzFT7fgKSAMCDl1BFramoMHz8xXT+w5l97LEq1Gi1PJVrYmyWxEojUgc2Y8FUWufHjoOdI2krY1W6BrCrUYp5xvoka14cQrnLmAZcuaxsRcMbG/hSVHCc2XgQbHwtU1kjNfEoouPcsotU9ot9Z+6KJYfDMwJA4C/sqhtRPVb2H5j8a0fuDk5hwVu11seFGNi72SYSftlUOxXKwYkB14akc9F18PGgJU8eVWtnBDLGJBdC6hhe2hNjqOFXaOZN2MOx1xm0MWcV2hQqe9KNAo5RovA6aZeFuPGvdrx2cjxb+bpT3h2WNAiAIqiwUaAeyknbQvK3m3zrlc9mdkMdIK+ir/7tF/w5v5K7riRpqGP7JIPwNcH9FbgbWiv/ZzfyV3WWdSPXt4i34iu7FzE48v3ElvAe38apTbUVY2cAGzFQCQMxB5detC5TOZJTwyoypYjS5UgkX4kAnWqMmDkyRKBzdiMwsbkBTa+vOmd/wCRUlxYVxW0gs7m2kcVu6b3LOo4dQatbuPeBSeJLEnqb60CfAvmxBy6EtzXnMG66aa60X2STHAgay8eJHPUWN+lFR+X9/8AQf2/9+RW9Mzf7vB/xT/IaQtnYTPGxt9q3w/zp19L82bD4fUEdseBB+x4UubJxEcOFzysFBkIBOtzYcAONef9a9aSO76NLmy9ucgXOf1vwpukx+lqTNg7SicMEcEgk21Bt1saIyY2pW0Fq3wLW9QHaS+KigWFexpr2jgS2eTTkouLg2AJtfnqKWMfiiPWN7cLWX5DhRSvsNtqV9oa0NlWrZxGcA/D21BMOQ50VwZ8qwbOvdNRotMY3bVkuZLAjjlbj+zbh7aH4nYxjv31a3GwI+PCrRmjnlB9way1NEtautWcLhmbUDQc+Xvp2xESRrVuJagFgbXHs1q3AKkysQJtZfrW8l/lFeVLtcfXN5L/ACCsq8eyIS7sFiUnTjXS9zN3gksEoJZCtzblIRrbrlP4GlXZe5MjhZGK9mT6ykMD5EaXpsw5fDSxrHorEWBOl+fHS9hXP9RO/jFnX9Pi1W81/QCbybn47ETl48NM41GbIRmsTZjc8SNaCTbuYnDgmfDyxLp3nQhf4uFfR+D2wGUGsx8ySo0bgMjizA6g+w+/2UyyVGjn1+VnAdnbqYnFI8kMRdU46gE317oJGbhyq5sLFfR4u8tnkcr+sFAtqOVjfjXQdmbRf6VKjG9gunAWAtoBoBSFvdjcmKkDX7jjLYE3uoYX99Tk3k+NFI1F2OmycY0WIgXissZUH7pUtf2gspNIvpECwY+QIAMwRtOrILnw1uaJ4TelSY7cQQRcW1K5WGp4EHXyvS5vwpONdybh8pGbl3QCPYRU/p4NZOfQ+aS1tGuC2wCyqb2sR5k2/Kq+057R2H2jb2DWvNmYQySZVAJCs1gL+qtzY8eXCtceRlF+vHppXVS2I29GUMKxZgulyQNeGvWun7E3IwTRK2bt2axzI5TKQb9yM8r6a61zTAHJPGTxEifzCuxjFhlACswtyViPYQKGdtVQmFeS+dhg/pD/AA/50tbw7tdn9aJAwvYjLYjMeN760STaDjulZL8jka7Drw48j/nUG0cS5QjIbkEjOhIOXU3XmK5OUdSlyJuxtqnB4pJ+z7TIGGW9r3042NPcXpwcD/6L/FOn+HSTHjCXVexhLuSAuUryuSTm0Ar2OVnNlw8ZPHRGv4/brqjllFUTljjJtjr/ALbmuT9C5W/rT/260b01vYD6FwN/606/4dKEmIZDZ8PGhPWOQH2XfWpcLCZFZgsIy8jmBPl3qLztA6ERpT03vcn6DxH9qf8At1Ph/Ta9rfQv8U/9ukT6YP7OP3N8e/U2Fxwe+VMOSAWy9+9hxIGej15VYOjFdwxvHva2PVFaHs8sge+YtfulbeqLcaq7ahD4JUU/WQlpmWx1QkqSGtlJ8ONU221k75hhA4arJYa8bZ73qDaO+PaBFYQhFHdCpIpKk63JJ09ntqLUsklL0WuGOLi/IE2btExypINMrC9uY5jytXV49lM6hlZCCARqeB16VySSNQos0a/3jMQfAroPdTNu/vVIqxxIpkUaF75cov0OpsOdUywb5Rz4568D1LhckOWTVgzMoBBBzAKLdBxPnXP95tlzITZSy8rDj7uNNxPazWZmAVARY21J089Aah9IuI+jxR4fjNKoZz/Zx8FUfrMb3PRT1qGJSUuDqlkg8dPuCoPRxihhY5fqyGQSFc9mGYZhxFibHkaC7Ihz4mFcwW7qMx5a6+3l7avbP3kkgw7YfOSjerdj9Xpayg8F1vbwrzEY8RY1JTZliKEiwswA8tdDTzi0yeOV8G+39sNG7xakKSNefnS2+2iTYk6ixJ1tp0p43hwkT53FizAC3O5tbILXv18K53jdmurkEc62BxkhvqIzi78BndfZpxLtooWMF3ZgTYX0sOZJ4VLj5VBtcsLkd49ByA0FX91IHTCTXXKHYd63HKNADz1NLGPYhtep+dPF3Nr0TlHWCfsmOJtYDQa/M1XTHlGDDhzHI1Tefh4CoWl0roqzm2oJ7TcNIWB0IQj+BaygUrm/E8vlXlMoUjOVsZ9j7ZnwjExC6tYMG1R/2lvofHjTzjIjiMMmJWSEFSC0SLITGFsGN2bWwe+gsQCRwNc0w7uDcG3vpn2BvC0DiRQG0KyRkaSIfWsPLl7ulTnGxoS8D7gcXLCl2tIg1OUFXUcyBchx4aHpeiT7WUgMGGU2IN9CDw1oTuzNFObGRnS5KZXyHIfVDWGrDUHUai9Go9nQYOUfVqcPKQFZhmMEp4C7XtG54dG8DXJqW8ilNtqOLFpKzAJIWjLcrjUfP4Ulb8tIMbIzoyBzdMwtmUBVBH8PDjXXd+NlrLEXCDNHY8OnA8NCNaT96MN9L2fnt9ZD3hzNwO97GGunhVMbSYk02jnUU7DUXBGtwfwoztfbMeIgivftF0bwvc3HXvG/tNLmHk/1/o1JiFsLjga6ZQTab8EVNpNewhs3HvBKkiaPEwccLXBvr4H8aIb3LGXLxepKFmUX9USasv7rEj2UBw7Fl4G68DY6i/C/C45ddRTPu5uwMTG/auIlQrbOxjuGvwuhuL+XGkyUmpMaDtNexXR9Vb7SEHzUEH4fKu5bK2mFgBZtBqT0HU+FI2O3Nw+HQut8R38t45A6r3b3JAUX5EeNUZ9qyTIsMd1jNgwzEhmHXXQcDbhx6VPJWSqHgnHuNS78maQqkZyqbo18p00719ApvqOlEMPjmmd5x9WIzlJz3jUDV0LqO6eFgRrc0s7R2VNgWjjTs+0zZ2kBDKEtZVJB1ubkjidKtSSouJknDxEOrLkRGQLdcoKZeF+ea96k4RHtgvd1g0kuILL2jBxEGZgUubZmGU5rqT7qgHrEDvAfaW+VuQsSB8qM7PwOEK2ZyJSNLxL2N+mUa24C5sPChmJ207kq5biFsFUJZdBa1rAHhp1qmtuzbaqiUZ3CRxkvnNghtbN4XNgeOulEYt3cWIJh2MgZcrLlZO8b2YWBOcZb8LEV7ufgw2MjBZCBnYZHVjdVNrgcBqa6M2HUALe1yDby15UslyZT4o4jiJSDzFjwI4EciOtT7F2LFIxkMvZ2bRRckEjoEa6359KYt6d3g6wSrZGn7Rm4nNqWBIt62tvLyqjudngxEoZVuI83e+0FYEBCDbMSV66cqZv4ugU75AO8eGkM/YhWZUIAAue0dtAAbDnpfTShCYmWMsGJXKxBXTVxoR5C3uFdexzTRlMQ6oWcZ5LF1BZhYIMnrAXUAagsSedUYtv4d7mUqsrHVoMQ0TRqNFTQAHLrxB1JNbHkqNUaUHJ7NnIzJe5407bh5ClmjRhqWLKD8+GlTbT3ZhnxL/RVMkahM7vKtzK9ywMjsqk87C/Wg23YZ9nyGMI0SsARchla/Gzr3SL1WTU1qicYuPLH6NYIcM2ZbyYkkqurPqDlC81UL00F6RdqYyXES9rOwQ5FW7m1ggCrZfWY2BPDiT1oR/4hldizPfTvEcW5AEj4CqryaW5nU+3lRhjce7NKaaPZMTc6Zr9SfwohhcTmXxGn5UPWFjrla3DgaIbH2c2Zi4KroOHeY34IvMnrwFHJFNGxyqQ67sxCWJppXACuVZjq3AHuj7Tm9gKGbxbVzXEKCJOGZrNM/m1rIP1V99VNqbTlsAEVFGgRSVsB1IW1/Hn1penxhPUD2n4ipwxJclZ5pNVfAx7Ix/8AuxjaQkK5IF9FuLm3PU3NAduODYr4g+WlvxqXdWAz4qOEk5Hbv8rqoJOvLS49tMO9G7sYkEcCkZh6oJbUHQi+vWkpQnfsKn1Mevo5+TWUwx7nSlsuvsF6IYXdfsSDIveB0J/KrvLFI51jk2LGJ2aVax0NlJHmoP41lHNsYc9sfJP5FrKZSdBcVYCQkcBce0fjVtJWABA9U34389aoI4q5BJ4D3EfKiyaCWB3gbCzCVBmRiCy8OPNTyPGuzbJ2tFjMMGWzxyAqwPuZWHIj8jXDWiBFhrx09vLrVrYm358Czdk1lYgsrC6kjnY8DbnUp49uV3KRlR2XCYgqThpTmOU9k5/SxjSzf+olwD1Fj1pWwjCKWWBj4qDzFzp48x7Ks7vbcG04nEhWBoSGSUE2VxwI6cbEE94Ei1S/+LLXAyrKpIk7pCg9VIBZlYd4cOPhXK00X7iBL6P5b5gSAzPlVUd2VQTYtYaXrxt0JEV2L2WMrnLRstgTqbHjauoRb0TBGaJmbKua2TMHPevcCxBvlt5VRxcjSTpNiMzQths0kfAAkhSvA8yOINOs033E6aRRk2uJIkifF4fIFAYxhULWtqxve/A2FtaubF2os7FC0Lym6KEyqJHADKRlsGJC3153qOZdnuB2+HWZ1BVGKtGFX7K5YlXNbqdaDY/ZUMQXE4ZEHYMGkjBKl0BBuitqXU6gjpS/F8c8j/JFveNEgw/0eUpDJftHjzFSwIIFgLgHS+vGguAwBjCzRgtYjOqXLNGeIBsRmHEHzph27sCCUjELKkglCMrEgzWIHrKVIuLcT0rSDAMe6JphfkLa+Ayi9bZLgNN8h/bSwFkdIygspNyOmoZbZg1zzNaYsYcDtMS2VXUlYACrOb6XPHKPD31LgN11wdnftJZ5f6qBWAuRrmckWAHEsdF8Taj2F2W6gtK4llNs7kX15JGD6qLy5nidTQUebA5cUcg2ZuhNisQEMv1ZuSb5dOQFxYt+VNsnofmUd2VSPE6/lT5hoGY2vYc+VhVmw9Y21FkH6vU+fHytVtmSpCXux6N58PN2hCOArLYsB63P1TTi+xpcrWUXysFGYcSLDW1bBbf5UE3vwhkwxCkrK8kaI4ZlILSC+qm/qg1k0+5ufAt77PkXDRm+aJWU9QQEHzFLS7VaTN2Vy8LKzAg9nJ+qzcATw87U375bIYSQrF2alVZuDX1YDVmJJOnOlnEYrFKRg4xD2uJuO6ALDQs76ZQNOJqaopfAwQbcXFhZI8MhjhUhQQTaYhbZudluVA63PSq773tH2sXYhpI1AXNHA6s8hyxgOpJYsx4cRY3taosLsg4OQu7EKQFnSxaMuBcMMo1ZdOHWh+0ZYTKEgZYo8MpmLBDkM7j6pcgtrxPW7DjSx4fA1X3GLam7s+Hgj7+FaNbGRZIgWeRjduyUIR2jsxUeQ6VQ2ltFoMQPpscUrZAVi4pCrfZykW7Q21bwAFUYjjWkR8VBO4T1VVuytcatcgkOeHgOfGlreiDESTs/ZTWyqO93j3RbUqAKZRUn8jSk4r4/4D2+e2oMQIlw0ccaKCXTKqqz3GVgALEgZuPWloo44OmvGw4eZtpagzxzLxRvbWj44gaqa6lHwjmbC6NfUynKCdVBuRY62OluXtrebaQUWjbMDqc1yf4hqNNLWsKAHHgeqeNv/ioWxAPeBynw/CjqwbF2fF8wSPDiPcaoSTXP5XrR8UTRTdvdbEY+XJAl7eu50SMdXb5AanlTpUuRW7DHos2e0uPFgcqxvmexKpw4nka7LNsyCJc7FYk17zWzOeHPUnoBpWu7W78WCgWJCCoF3kNl7Qjix14X4XqLbGKBOdp41UaKUylj+9ZiLdBauPJJSdnRCNIqTbZw4UiFT4mxDEdTcXtSdt/GKxDX4VNtDaKSMeyGIxBBsrSNlUeWoLe0UobbkYFlOhHEcbHpSxhbKOVIsbYN5f3I/wD+SVlC8ZtbM1wjJ3UGUC4FkUaHppf215XUk6JUnyUsBsGaVO0Vfq75cx5kC5AABJ41Z/oWQMoY5Q9wrEMASOXC966xu/uphHwyQ53yCRyoBuWNxmuR41JtncLZ0ahXaRDLcR6i5b9W99RXO/qldf6B0qOZjdLEFcy5SM2W2bKRzuQeVMOytybAGZs545VuF9/E/Cju7W3XhdsPMFWTDKxzALGJI9FVs4Gt76nrR6TeuF/XETeDTufeM9q0sjfF1/A6glylf8gNNklbZEVUHIaC9vnQ7b2FaL/eCNFssnO6E8eHFTr5XphwG1cNDiWxCLAHIsB2vdXQAkLmtcgcaIbU3wXEIY2khCOCrKrr3gdCCSb2sajwuW3/AGK3Lsl/6Bti7P8ApKKolAWS+U5jka/JgOBuPnVveCAxKsYlQqAA1mJBIJtYW1OvLpSvuwTgsamEla2GnYGGRuGUm2nn6uvOx4U5bwbqBCXSVAgFjnY3FuQ01HQAUJQaQFNN8ifisaVt3Hf9kX955VpHtoj/AMq548Qfy/Crnd60V2DgmmYooDEjT9XX1ieQoJr0Ukn3sX9mSTMyRQ4Wyk91EUA+eZjw6k10DZ2B+h2DRiTFOCY1DAqg5ljbuAX1bW9iBRJI1wYEUQEuJdefBRzZ/uRjpxNQLEUJuzM7au97Zz4W4KOQvVWubrk5trVeCTCYO2Z2YvK9s7hTdrahUH2IxfQe060RVuFgRYE66XNtOPnQ9YgfWF/O5+Zq9HAiJnKKTwVcouzn1QP9fKmoBKkOgXiCLub8uSjxPPw860lRmbgdPCsOECrlIVmJLOco1c8dLcANB4Cq/wBGUcFA8rj5WogRKzig+3pQMRgYybAytK2l7iNNOHLM3wojrcAM3tOYe5gao4XDM+1M5uRDhwoawAzSNdhpzsRQCAd+N4Yo50N8x7MADh9onnS7sTaeETESTvKS8lhZ7DIBfuq6gi17e6nHehA+KYMAwCJoRfkT+NLWL2RDmH1SEEi+n+VInHlMrTaVFzF72phpZJSvaxtD2kLd0hWYsQGJ4qdBprpVbdKYmFsTismd5HkjSy2MkgBMhHMquVRf1QDzNCMWUxeKXB4WLPBhzmcqL5st7BbfYznhztUm9s0uEgXMioXXIAVAfMVGYqOPDieF7CtqqpLuJ5uzp2C3olZQZGw6k8AC7AjkcwFtasneF/7TDe1nH4VxXdLfZIY+xxBzRgXjYAsya+oR93xPDxoy+/eE5O/tjaqt5I+2BRgzqTbafm2F/jb8q5xvNumsjO+QL2hLALqh65WHj7qrw+kTCAWMjEfsPceRI0raTf3AkaStb/hvcfC1Tm8j8MaKgvQi4/Y8kZKCIyDwF2W3kL/Ol3EGxsQRbkwsfbXR9pbw4WZlEL5pCbDRlPuK6++rGzsMMQ/ZTGPXgZRe56A2Ovuq8csl9yEliT+1nNNm4LtZUjvlzsATyUcz7ACfZXYdm7yQwD6PAoTDwrc29Z2P2mP2mNtf2hyoZtv0awYZe2L9nY2smZr3BFghHH2jjQnZWxXnBWLNlFnkdxlIW+Ve4CSx0Y2HttWnJTBCOoy4Lbn0mVjKM0Wg1RnSMg2BkYEAC5tbXhyFb7wzMTkhhVgugOUqp8gpGlbjbn0eDscJhQ0YuC8z5SzH1iyL3r+BIpXfa+KUEtKgXoo+R41Fq3wWTrueY3ETxIc5jhFvsKMxHmbkVW3Q2eJ5GlcXRToDwLfiBS7tXajTPYG9za55nwp92RGMNhh4C58T/wDOlPJax/LJp7SAe9OIX6VJrbRBYcrRrWUD21JmncnUmxJ/dFeVSK4QWPe6WKkKMid7Uhhp6pCkWPEarxFQY/CyfSMJK5+3lyhgwQq/e4cipBppk3RlgGeRUReodc2nDKBxPhW67rOI4nDRmMSZw19SCMoFvvXPOuXlSdod013B+/mzRIqzRqVkjsImYWEnNlIPFSOvhQPZ06zorBVudCthdWGhHDjemfa2PQWzHuJcL+sb65V6+A6UqbMxB/pIxICizgSkaXBUEEnoDYEgdKVNyT/A1ahL+iwPWyL4Ei/uAqT+jU5NH7L/ADIpwTdAtxKkdSBr7APxrJ9zVVSQ0MZ8Y/xvcVJST8h2SEnbm7izwi7hchD9oFJygaH36c68/pmMhELvIUGUSOR3vgLHyop9JUq8cjAv/VhY2zAZha7j7OmoqPdr0VLMwaVm7IcdT3vAfnV41KOosnT2J9i7COJeykBRxYkWX46nwpzeRMIow2FUNOwuxbUID+kmI+C8+VQ4zCQRkYXCQRdqAAWKArAvVza7MeS3ua0wuBSBTHHqL3Zj6ztzJP4cuAopKJOUnPv2JsDhlQN3yzMbu51eRvwHIDgBU6Lc3tpUKLVvCryHOiA3weEzNViJw7dp9hLrEOp4M/4Dwv1rMSvCBTYsLyEfZTnr1PAe017Ow0C6ACwHQCn7ITuQs9zUbVvWjilGMgTvUI3ScSYrHS8u0WIeSA/5UY7TIjufshm/hBPzpc9GRWPBEu6h5JZHa7KDcm1zr4c6JjTb63xMp6ZR7kH50hb5bdMSdmp78ml/urzNMe9e9KQ4iVR3mZr6G6gAAC5Fc82uIZcXH33Jmdc6k6KGNjlY6jp4XpceO5Wykp1GkNW4Jkw8CmEfXTupH7I9VT4WuT+1VXffD4jEY1vpAJdVRQLAZRlB0HCxJJro+720UjABjjUxoFTkXAHJuGY1mN3lw8koEkP1hUhL5Tca6BrePCs5VbvuCvFHN8DuNHa8q69Pzq0dycN9z4mnLCqCtja66HTj4+4it3hXoKg8k35K6x9CO25eGH2PjUL7p4cfox8ae/6PLC6xkjqFJHwFQyYONP64GPpdSC3W1+QobzXljJQfFC7h9gpFCMsapcklwQrG/AZiDpU0WE1Fmv5lGHxtRmXaceGVZcoewugI8dbXuAba0Twm/KOB9WBfkbc/C1Bzfpi/0QJmkJW8imQad1hmQ24X4n/moY28pJIQkJzUWXIOBy21sOnKmsyRySEqezYqLhRYEBtbi1uF65rtTZau5uWXUi68QDwuDxFqtCV9xafg22rJMW17SUEaMCMpX9qlDa+Kc6aAeLA+61M8W6D2yrirpxy2NvdehWM9Hs4N1KOPA2J9+nxq8JQT5ZKak1wgXuxge0nDHUJr7aa9t461kHAanX3a/GqeycGcKv1qMhPHTT3jSqjnt5Ao+22p6Lz+Fab2lfgEVqhfxyuzkgaGxHlYWrKJ7bxQE7BdAMoHkEUfhWVdPgx0nF7QeZs8jFm8eXgBwA8BVzZsMs+HZ4frFQuq3PcBy3YgHR7G3DnzoZsb6M9mxchN/wDy6oxXXh2kmmdvAd3zp+wu9EARVRGVRYLaPugeAB091cNLyy0pPskc2jw9jmYln5lrXHgBwUeA+NS4fCBcVBONOzJVvFHFj562p12jvFCASiLK55vGAq+OoufKlads2YswBa/Cw1PRQKRun3KL5LlDpIyrnPAKrnpwU0ibV2oZQcrluFrG+tFRtYTQ9myszMmQ258r362oHtDZKQwXjDAyECwQlr6XzNwA1vet04N3XIibXcl3EwUUk8qsCXEyAG+hCr37rz1510nH7WZ3+i4SwcC0klu5Av4v0FIe6e7MuTtUYxvMzuW5omcqCOpyrp504wSQ4ZOzEsca8y0i5jfiTrcsTxNWUuWSlG6JsNCsC5Ixe1yzE3LseLMeZNRqtU5d5sGun0hD+yGb5Cqx31wQ/SSHyjP4msgUw0iUSVhDGZG1twHNidAB4k6UqxekLBKb/XH9wf8AVUkvpHwTujN21o7lVyC2Y6ZjrqQL286ZUBpjRhMKyqS39ZIcznp0UeAGg9p5179GJ4mgcXpKwJ4u4v1jb8KIQb8YFuGIjH7V1/mFPrt5QnK8FxsJ41XlhI8qv4facEnqSxt+yyn5GpXhoSxtduTKfsVt7sX2WAmbgSoUfvEfherG6+xY1wUCtEnqAkFQfW11uNTqKA+lzE2giiW+aSTNYAm+UW18LtTRhdrJGsayK0Isqgvly3AAsWBIU6c6UbuIO3fR9HPJJJGMjF20U5QQCRw4DhXLcDsg4rFSLGdI72OnBTlHtJvXaN7dt9jgJ2h70oQ8BfIJGIzH2Emuf+jLZw+jSyg9/tAPNVUH5k0YSag5MZpOSRFh9y8WCFjnZb8r6e69qN4Xc7GwzR/SJkKghrZbtproRoKctlxZ4xJbVX1HuojtwdpIpHIX+VSeRuLsfVJqgMRlYdGFvaP8vlUjNVnH4F8hyrdhquoFyOAvyvwoF9Kxf/4f+PHUI9irGXYe2RCxDXyHprY9bVd2vjMFikyTjOoNwCrix6gjUcaSmxmJ54J/ZLF+dRNtKYccHN7HiP8A76vHNOK14olLHFuz3fFY8oSL1BcLoQAuXQa8x8aCyO5ljw8WRHyLYubLe2veovHI857NsNKl+BfJluOAJVyRfhRDFbInM6P2BVFVbkKCARc+ZFLGX4GfBHsWPsHVZ5FZ2K3cXsEvc2014Wo/vThsHi1zLMiSjg2oDeD6ajx5Uo7V2g6TESxyuRwMceYC/UjgbcqpPt5OceIH/wClvwoxm0qrubRN3ZQxUDAkA2I0uNRf8RV/ZOz8U65lkhbqMzAjzBWqWK2zEeIlB8YZPyqKPGshDKcp+Y8aKuuwXXgZxgMQPWRT5Op+dqo4nYR1YQFWIIzKBfXxWocPvITz1qyu8B60nKAcz23gmWdwVYWtxBv6o8Kyje8u0y2Jc9QnwjUVldsW6QtINwxUaw0doWZjbUZbm3WqOAwhd1UczUO9eysYuIKx5Hj0yKdCNNeHjXGo2Vk64LA2goGmp9gFCMZO4J01PMWPyoVOMSpytBqPuuDUEssw4wSj2VSONISU2x03CwzuCO1KsGJVP7TqAevhTFjNy8U6gZso7QuTmBsCAOvhXOMGuLxEkSwAwhClm4MXWxv5XrrGF2zO86xTnirEZQFTuaHgSWueRoZFGLb8ipyfYFbx7s4ifIscwVI1yhNeXMt9o6Urzbi4tfshv2cprq4UeHwrCfH5VzLI0V1RxqXYU6+srDzU1AcBJ/oV2rNWGBTxUHzUVRZWbVHE/oMnh7q9/o+Xp8K7Q2z4uca/w1ibMgP6NfdTLILRxgbMm6fCpE2NOfs/Cu0Ls+Efo09wqdIEHBV9wptwHFod3MST3U+B+dHtl7F2oluzkdPNzb3EkV0/yFq0z61tmAXsNu1NPkkx0meSM9zJYLluD3hbU3FMG0saEhkd1DKqMzAi4IAJItVgNYVDPArqyMLqwKkdQRY/A0eRaQibtSRth5uFnXMelmvb2DhStupH2Ili5Zyy8vCpMXsnF7OaSIRSTRG/ZOnJL3s/S1BIBiZWPZ4aQnn3hVYr40Bvmx/2bt9oCQbFTxFxfzBplw+MSdQ0ZDC9jbiD0PSuUDdjaD/oAv7Tk/IU0bi7q4zD4jtJWQRFSGRb9427vHoajOCS4Y8ZO+w9kGq7Q+FXO0B6VqTXMyoPliPhaqskR6CiTWOlRiFb6mw62vb2UlBsGGE+FTYTeOYNImhy2UMQbrdb6HgwHj1oydkIQcsl2t3eQNWk2cpQh+AsLjj7DV8eKcf5IyyQfcS5YPCqUsFNmN2PlOhzAi4H2rDjpz40JxGEqDi4vkvGSfKFjF4eg2IgprxcFBcXDVISC1YBkj99ajEGrc62quEFdSdkXEXNrz3mb93+UVla7YiHbN+7z/VFZXVFcIg2dd2DgXSUEra3iPwNW8dhneRn4W1Gvu51lZXG4KqH6j2AkWBlM2Zl566r+dNDqVS+XgPCsrKWeJcDdRg/cbYMmczzEKDfKvrHU6nQWHvpzxCRqLqBoCb5dfeRXlZV+nGmQeSVnnZAgHMATyKnT2gVSnkymwIPkD+IrKyklhhVhhlkVzia2SesrKmsSKdVkom51IuJr2sp+mgdRm/bjn+NSLOOvwNZWU6guAdRnrTjr86jEq/6BrysraoXqMuLiVtx+B/KtFxC9fn+VeVlNQyZpj2V42F+IPX8qW91oeyzgiwzEg6fhWVlLNGUmg/JOPvH41UM1jxPvNZWUjimM5tEb4gdL/686hkxH6nx/wA6ysoPFE3UZC055If4hUcmNk5Kf4v86ysrdGJuqzaHa06/ZUjobEfOtV25ijmXQL0AUfjWVlMsaS4Fc78IqjG4lTcMwPmtVZTMxJOYnn3h+dZWUixoosj9GRROfWVvPMPleocTs1zwBPtH51lZQ6SsPVYLn2PJ934r+dUn2NLyT/mX/qrKyn1oR5WLW1t3sQ0rERkju/aj+6P1qysrK7I9kSu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974" name="AutoShape 6" descr="data:image/jpeg;base64,/9j/4AAQSkZJRgABAQAAAQABAAD/2wCEAAkGBhQSERUUExQWFRUUFxcXFxcXGBgXGBUYFxUXGBccFxUYGyYeFxkjGRUXHy8gIycpLCwsFx4xNTAqNSYrLCkBCQoKDgwOGg8PGikkHSQsLCwsLCwsLCwsLCwsLC0sLCwsLCwsLCwsLCwsLCwpLCwsLCwsKSwsLCwsLCwsKSwsLP/AABEIALcBEwMBIgACEQEDEQH/xAAcAAACAgMBAQAAAAAAAAAAAAAFBgMEAAIHAQj/xABNEAACAQIDBQQGBgYHBgUFAAABAgMAEQQSIQUGMUFREyJhcQcygZGhsRQjQlLB0UNicoKSshUzU5Oj4fAXJHOi0tMWRGPC8TQ1VIOz/8QAGQEAAwEBAQAAAAAAAAAAAAAAAQIDAAQF/8QAKxEAAgICAQQBAwMFAQAAAAAAAAECEQMSIRMxQVEiBDJhFEKBcZGxwfCh/9oADAMBAAIRAxEAPwCrhmhKnO0gbllVWX23YGqwl8vfQuLaSngamGKFeS4nqKQQWbmD7QfxozgN88VDwlLD7r98e86j30uptBQpXIhJ+0cwYe5svvFRfSaGpnT7nSsD6UuU0PtjP/tb86O4Tf7CP+kyHo6lfjqPjXGPpFejEVqZN4oM7/htqRSf1ciP+ywPyNWg9fOwxFXsPvBPH6k0i+Ttb3XtTK12JvD6Z3ztK9D1xODf/GL+nJ/aVG+YohD6UcUOIibzUj5NTLJNeRHhZ10PXueuXQ+lmT7UMZ8mYfnVyL0sj7WHPskH4rTrPNCvDI6LnrM9IcfpWh5wyjyKH8RU6elLC81mH7qn5NTfqJC9KXods1RzRhgVYAgixB50pD0m4T/1f4P863HpJwf33/u2o/qJejdOQewGxYoS3ZgjNxGYke6tJN34Wl7Urd739Y2uPC/hQb/aPgvvt/dt+VZ/tHwf32/u2/Kk6qqtUHWd3yNYNe5qUj6ScH99/wC7atD6S8J1kP7n5mn/AFEvQOlL0N+esziktvShheSzH91f+qoJPSrDyilPmVH4mg/qJB6UvQ95617SueSelgfZw59sn5LVSX0rS/ZhjHmzH5WpHnmFYZHTu0rQzVyab0n4o8BEvkhPzaqE+/2Mb9OR+yqL+FK8k35HWBnZ+0NVsTtCOPV5ET9pgPma4fid4J39eeVvN2t7gbUPaakdvuMsP5O0Yvf3Bx/pc56Rgt8eHxoBjfSqOEUJPjIwH/Kt/nXM+3rO2rajrHFDRtHfrFS3BkyA8oxl/wCb1vjQJ5ydSbk8ybn41SM9a9vW1KKl2LJnHWpcNilU3ZBIOhZlset1NzVTE7TL2zEacLKq8f2QL+2qzYum1NZR21jm7d8jMi6WVXfKvdGgub1lD9pT3lb2fyivK6YrhE3Ru8RFeriWHP31ckiqs8dKnfcm1Rum0jzqZcf40LlcA2rS45U2iNsw2MZW4xlAe1IrBijQ0sHUGEYqvRiaX/pbV6J3+9Q6YyyDEMRWwxHh8qALK/3jUydp94+4UHEbZhxZj0+VbiY9KCwSy3071uVvyqwNosNCACPOlcQ7ewn2h6V72h6fKh/9KeXxqOXa7C1gDfzras2yCvaHp8qztT0+VB/6Xf7o+NbrtpxeyrqLG4B91xp7K2rDsgt2h6fKsEp6fKg39Mv90VKu0JT9j4VtGDdBXtT0+VYZT0+IoWdpSDioFSQ7bkUMAF10PdB+JGnsraMO6CBkPT4152p6fEUP/pN/uitTtdx9kVtGbZBHtD0+IrwyH7vxFUztM2F7C/hUbbVPUe6tozbIumU9PiKjM56fEUOm2k5GhA9lVlEh+23wo6+wbegx23XStWnoNLG4+21QMzfeb30dV7A5P0HGxNaNiaBNIw+0a8+ktR6YjyBpsTUbYugxxBrFJNHQG9hJ9odNagbEMedvKo0Sp0StwjWwbiV7x9nyFZUuNXvn2fIVlVT4NYzzxVTkjoriEqlItcqLSQubQFpD5CvMOvzqTao+s9grzCj511ftOVfcY4rULU8oqNVpQtGlqlU15lqwi0GNFG0dqL4dVyVQRKISbTEShQLsRfwHietSdt8F/tVsbdx07IPIroc+UkMD3QLggWGp6cqG7X2P2uNlICC5BOX1blR8etUd3N4MrrHO7BOCSLbMlzfK19GiJJ4+re40uKa9zbYieZXGWSN7MvtIBHhpUXCUZORR5ITglQpbW2EY/wAxXu3NhLFBhHBJM8TO3DQh7WHhXS9vbBiMig2IsWZbi+UaXIvfLmsCfGkPe3Gq7oiEFIgyrbRQLj1R00plN7UJoq2QtrAKmTDA8NfjRrcXYsOL2jFDOnaRlJSVuRqq3GqkHSuuj0Z4CMdzDHyEsg+b10Rx7K7ISyauqOEjCjW+nw+deYmZYwpOvAaa8BXc8T6LNnyatE39455eJPnUX+yDZn9if7x/zpuk/Yjy34ONrArAajnzrVcJqeBrsjeh7Zh/QsPKR/zqbB+jHZlrpCeJF+1lGo0P2qPSfsPV/BxdsOKjfC10L0mboYXCwwvDGUZpbFi7sbZSbd5jztSQY/aKlkWjLY3ui1tvdgRNhwCW7aBJbW4Fr6ePCsxG65EebLTLBMMXLDYW7GGOI+OW59nGnTE7LTsbWHCpbMNezlWyt0FfZ2KxDE5omIUctEVtf4qC4WNbAXFN+L2gYMNisMODtm8rhQflS3gTSbN3ZSMaQO2qqjgRQlwKP7YF6EOtViwSiDpOFR1ZnXSogtWTOaS5IyK3jWvWWpYko2BIkjSrcUVaRJVuJKk2USAu0F+sPs/lFZUm1B9a37v8or2rR7E5dxrdla9nX3/lVfE4Jh489Nff0oTBIqm5ItfXwpp3cZMU5izBTZrE6g6d0DzOlczWqs6E9mIu2B9Z+6Pma0wfPzFT7fgKSAMCDl1BFramoMHz8xXT+w5l97LEq1Gi1PJVrYmyWxEojUgc2Y8FUWufHjoOdI2krY1W6BrCrUYp5xvoka14cQrnLmAZcuaxsRcMbG/hSVHCc2XgQbHwtU1kjNfEoouPcsotU9ot9Z+6KJYfDMwJA4C/sqhtRPVb2H5j8a0fuDk5hwVu11seFGNi72SYSftlUOxXKwYkB14akc9F18PGgJU8eVWtnBDLGJBdC6hhe2hNjqOFXaOZN2MOx1xm0MWcV2hQqe9KNAo5RovA6aZeFuPGvdrx2cjxb+bpT3h2WNAiAIqiwUaAeyknbQvK3m3zrlc9mdkMdIK+ir/7tF/w5v5K7riRpqGP7JIPwNcH9FbgbWiv/ZzfyV3WWdSPXt4i34iu7FzE48v3ElvAe38apTbUVY2cAGzFQCQMxB5detC5TOZJTwyoypYjS5UgkX4kAnWqMmDkyRKBzdiMwsbkBTa+vOmd/wCRUlxYVxW0gs7m2kcVu6b3LOo4dQatbuPeBSeJLEnqb60CfAvmxBy6EtzXnMG66aa60X2STHAgay8eJHPUWN+lFR+X9/8AQf2/9+RW9Mzf7vB/xT/IaQtnYTPGxt9q3w/zp19L82bD4fUEdseBB+x4UubJxEcOFzysFBkIBOtzYcAONef9a9aSO76NLmy9ucgXOf1vwpukx+lqTNg7SicMEcEgk21Bt1saIyY2pW0Fq3wLW9QHaS+KigWFexpr2jgS2eTTkouLg2AJtfnqKWMfiiPWN7cLWX5DhRSvsNtqV9oa0NlWrZxGcA/D21BMOQ50VwZ8qwbOvdNRotMY3bVkuZLAjjlbj+zbh7aH4nYxjv31a3GwI+PCrRmjnlB9way1NEtautWcLhmbUDQc+Xvp2xESRrVuJagFgbXHs1q3AKkysQJtZfrW8l/lFeVLtcfXN5L/ACCsq8eyIS7sFiUnTjXS9zN3gksEoJZCtzblIRrbrlP4GlXZe5MjhZGK9mT6ykMD5EaXpsw5fDSxrHorEWBOl+fHS9hXP9RO/jFnX9Pi1W81/QCbybn47ETl48NM41GbIRmsTZjc8SNaCTbuYnDgmfDyxLp3nQhf4uFfR+D2wGUGsx8ySo0bgMjizA6g+w+/2UyyVGjn1+VnAdnbqYnFI8kMRdU46gE317oJGbhyq5sLFfR4u8tnkcr+sFAtqOVjfjXQdmbRf6VKjG9gunAWAtoBoBSFvdjcmKkDX7jjLYE3uoYX99Tk3k+NFI1F2OmycY0WIgXissZUH7pUtf2gspNIvpECwY+QIAMwRtOrILnw1uaJ4TelSY7cQQRcW1K5WGp4EHXyvS5vwpONdybh8pGbl3QCPYRU/p4NZOfQ+aS1tGuC2wCyqb2sR5k2/Kq+057R2H2jb2DWvNmYQySZVAJCs1gL+qtzY8eXCtceRlF+vHppXVS2I29GUMKxZgulyQNeGvWun7E3IwTRK2bt2axzI5TKQb9yM8r6a61zTAHJPGTxEifzCuxjFhlACswtyViPYQKGdtVQmFeS+dhg/pD/AA/50tbw7tdn9aJAwvYjLYjMeN760STaDjulZL8jka7Drw48j/nUG0cS5QjIbkEjOhIOXU3XmK5OUdSlyJuxtqnB4pJ+z7TIGGW9r3042NPcXpwcD/6L/FOn+HSTHjCXVexhLuSAuUryuSTm0Ar2OVnNlw8ZPHRGv4/brqjllFUTljjJtjr/ALbmuT9C5W/rT/260b01vYD6FwN/606/4dKEmIZDZ8PGhPWOQH2XfWpcLCZFZgsIy8jmBPl3qLztA6ERpT03vcn6DxH9qf8At1Ph/Ta9rfQv8U/9ukT6YP7OP3N8e/U2Fxwe+VMOSAWy9+9hxIGej15VYOjFdwxvHva2PVFaHs8sge+YtfulbeqLcaq7ahD4JUU/WQlpmWx1QkqSGtlJ8ONU221k75hhA4arJYa8bZ73qDaO+PaBFYQhFHdCpIpKk63JJ09ntqLUsklL0WuGOLi/IE2btExypINMrC9uY5jytXV49lM6hlZCCARqeB16VySSNQos0a/3jMQfAroPdTNu/vVIqxxIpkUaF75cov0OpsOdUywb5Rz4568D1LhckOWTVgzMoBBBzAKLdBxPnXP95tlzITZSy8rDj7uNNxPazWZmAVARY21J089Aah9IuI+jxR4fjNKoZz/Zx8FUfrMb3PRT1qGJSUuDqlkg8dPuCoPRxihhY5fqyGQSFc9mGYZhxFibHkaC7Ihz4mFcwW7qMx5a6+3l7avbP3kkgw7YfOSjerdj9Xpayg8F1vbwrzEY8RY1JTZliKEiwswA8tdDTzi0yeOV8G+39sNG7xakKSNefnS2+2iTYk6ixJ1tp0p43hwkT53FizAC3O5tbILXv18K53jdmurkEc62BxkhvqIzi78BndfZpxLtooWMF3ZgTYX0sOZJ4VLj5VBtcsLkd49ByA0FX91IHTCTXXKHYd63HKNADz1NLGPYhtep+dPF3Nr0TlHWCfsmOJtYDQa/M1XTHlGDDhzHI1Tefh4CoWl0roqzm2oJ7TcNIWB0IQj+BaygUrm/E8vlXlMoUjOVsZ9j7ZnwjExC6tYMG1R/2lvofHjTzjIjiMMmJWSEFSC0SLITGFsGN2bWwe+gsQCRwNc0w7uDcG3vpn2BvC0DiRQG0KyRkaSIfWsPLl7ulTnGxoS8D7gcXLCl2tIg1OUFXUcyBchx4aHpeiT7WUgMGGU2IN9CDw1oTuzNFObGRnS5KZXyHIfVDWGrDUHUai9Go9nQYOUfVqcPKQFZhmMEp4C7XtG54dG8DXJqW8ilNtqOLFpKzAJIWjLcrjUfP4Ulb8tIMbIzoyBzdMwtmUBVBH8PDjXXd+NlrLEXCDNHY8OnA8NCNaT96MN9L2fnt9ZD3hzNwO97GGunhVMbSYk02jnUU7DUXBGtwfwoztfbMeIgivftF0bwvc3HXvG/tNLmHk/1/o1JiFsLjga6ZQTab8EVNpNewhs3HvBKkiaPEwccLXBvr4H8aIb3LGXLxepKFmUX9USasv7rEj2UBw7Fl4G68DY6i/C/C45ddRTPu5uwMTG/auIlQrbOxjuGvwuhuL+XGkyUmpMaDtNexXR9Vb7SEHzUEH4fKu5bK2mFgBZtBqT0HU+FI2O3Nw+HQut8R38t45A6r3b3JAUX5EeNUZ9qyTIsMd1jNgwzEhmHXXQcDbhx6VPJWSqHgnHuNS78maQqkZyqbo18p00719ApvqOlEMPjmmd5x9WIzlJz3jUDV0LqO6eFgRrc0s7R2VNgWjjTs+0zZ2kBDKEtZVJB1ubkjidKtSSouJknDxEOrLkRGQLdcoKZeF+ea96k4RHtgvd1g0kuILL2jBxEGZgUubZmGU5rqT7qgHrEDvAfaW+VuQsSB8qM7PwOEK2ZyJSNLxL2N+mUa24C5sPChmJ207kq5biFsFUJZdBa1rAHhp1qmtuzbaqiUZ3CRxkvnNghtbN4XNgeOulEYt3cWIJh2MgZcrLlZO8b2YWBOcZb8LEV7ufgw2MjBZCBnYZHVjdVNrgcBqa6M2HUALe1yDby15UslyZT4o4jiJSDzFjwI4EciOtT7F2LFIxkMvZ2bRRckEjoEa6359KYt6d3g6wSrZGn7Rm4nNqWBIt62tvLyqjudngxEoZVuI83e+0FYEBCDbMSV66cqZv4ugU75AO8eGkM/YhWZUIAAue0dtAAbDnpfTShCYmWMsGJXKxBXTVxoR5C3uFdexzTRlMQ6oWcZ5LF1BZhYIMnrAXUAagsSedUYtv4d7mUqsrHVoMQ0TRqNFTQAHLrxB1JNbHkqNUaUHJ7NnIzJe5407bh5ClmjRhqWLKD8+GlTbT3ZhnxL/RVMkahM7vKtzK9ywMjsqk87C/Wg23YZ9nyGMI0SsARchla/Gzr3SL1WTU1qicYuPLH6NYIcM2ZbyYkkqurPqDlC81UL00F6RdqYyXES9rOwQ5FW7m1ggCrZfWY2BPDiT1oR/4hldizPfTvEcW5AEj4CqryaW5nU+3lRhjce7NKaaPZMTc6Zr9SfwohhcTmXxGn5UPWFjrla3DgaIbH2c2Zi4KroOHeY34IvMnrwFHJFNGxyqQ67sxCWJppXACuVZjq3AHuj7Tm9gKGbxbVzXEKCJOGZrNM/m1rIP1V99VNqbTlsAEVFGgRSVsB1IW1/Hn1penxhPUD2n4ipwxJclZ5pNVfAx7Ix/8AuxjaQkK5IF9FuLm3PU3NAduODYr4g+WlvxqXdWAz4qOEk5Hbv8rqoJOvLS49tMO9G7sYkEcCkZh6oJbUHQi+vWkpQnfsKn1Mevo5+TWUwx7nSlsuvsF6IYXdfsSDIveB0J/KrvLFI51jk2LGJ2aVax0NlJHmoP41lHNsYc9sfJP5FrKZSdBcVYCQkcBce0fjVtJWABA9U34389aoI4q5BJ4D3EfKiyaCWB3gbCzCVBmRiCy8OPNTyPGuzbJ2tFjMMGWzxyAqwPuZWHIj8jXDWiBFhrx09vLrVrYm358Czdk1lYgsrC6kjnY8DbnUp49uV3KRlR2XCYgqThpTmOU9k5/SxjSzf+olwD1Fj1pWwjCKWWBj4qDzFzp48x7Ks7vbcG04nEhWBoSGSUE2VxwI6cbEE94Ei1S/+LLXAyrKpIk7pCg9VIBZlYd4cOPhXK00X7iBL6P5b5gSAzPlVUd2VQTYtYaXrxt0JEV2L2WMrnLRstgTqbHjauoRb0TBGaJmbKua2TMHPevcCxBvlt5VRxcjSTpNiMzQths0kfAAkhSvA8yOINOs033E6aRRk2uJIkifF4fIFAYxhULWtqxve/A2FtaubF2os7FC0Lym6KEyqJHADKRlsGJC3153qOZdnuB2+HWZ1BVGKtGFX7K5YlXNbqdaDY/ZUMQXE4ZEHYMGkjBKl0BBuitqXU6gjpS/F8c8j/JFveNEgw/0eUpDJftHjzFSwIIFgLgHS+vGguAwBjCzRgtYjOqXLNGeIBsRmHEHzph27sCCUjELKkglCMrEgzWIHrKVIuLcT0rSDAMe6JphfkLa+Ayi9bZLgNN8h/bSwFkdIygspNyOmoZbZg1zzNaYsYcDtMS2VXUlYACrOb6XPHKPD31LgN11wdnftJZ5f6qBWAuRrmckWAHEsdF8Taj2F2W6gtK4llNs7kX15JGD6qLy5nidTQUebA5cUcg2ZuhNisQEMv1ZuSb5dOQFxYt+VNsnofmUd2VSPE6/lT5hoGY2vYc+VhVmw9Y21FkH6vU+fHytVtmSpCXux6N58PN2hCOArLYsB63P1TTi+xpcrWUXysFGYcSLDW1bBbf5UE3vwhkwxCkrK8kaI4ZlILSC+qm/qg1k0+5ufAt77PkXDRm+aJWU9QQEHzFLS7VaTN2Vy8LKzAg9nJ+qzcATw87U375bIYSQrF2alVZuDX1YDVmJJOnOlnEYrFKRg4xD2uJuO6ALDQs76ZQNOJqaopfAwQbcXFhZI8MhjhUhQQTaYhbZudluVA63PSq773tH2sXYhpI1AXNHA6s8hyxgOpJYsx4cRY3taosLsg4OQu7EKQFnSxaMuBcMMo1ZdOHWh+0ZYTKEgZYo8MpmLBDkM7j6pcgtrxPW7DjSx4fA1X3GLam7s+Hgj7+FaNbGRZIgWeRjduyUIR2jsxUeQ6VQ2ltFoMQPpscUrZAVi4pCrfZykW7Q21bwAFUYjjWkR8VBO4T1VVuytcatcgkOeHgOfGlreiDESTs/ZTWyqO93j3RbUqAKZRUn8jSk4r4/4D2+e2oMQIlw0ccaKCXTKqqz3GVgALEgZuPWloo44OmvGw4eZtpagzxzLxRvbWj44gaqa6lHwjmbC6NfUynKCdVBuRY62OluXtrebaQUWjbMDqc1yf4hqNNLWsKAHHgeqeNv/ioWxAPeBynw/CjqwbF2fF8wSPDiPcaoSTXP5XrR8UTRTdvdbEY+XJAl7eu50SMdXb5AanlTpUuRW7DHos2e0uPFgcqxvmexKpw4nka7LNsyCJc7FYk17zWzOeHPUnoBpWu7W78WCgWJCCoF3kNl7Qjix14X4XqLbGKBOdp41UaKUylj+9ZiLdBauPJJSdnRCNIqTbZw4UiFT4mxDEdTcXtSdt/GKxDX4VNtDaKSMeyGIxBBsrSNlUeWoLe0UobbkYFlOhHEcbHpSxhbKOVIsbYN5f3I/wD+SVlC8ZtbM1wjJ3UGUC4FkUaHppf215XUk6JUnyUsBsGaVO0Vfq75cx5kC5AABJ41Z/oWQMoY5Q9wrEMASOXC966xu/uphHwyQ53yCRyoBuWNxmuR41JtncLZ0ahXaRDLcR6i5b9W99RXO/qldf6B0qOZjdLEFcy5SM2W2bKRzuQeVMOytybAGZs545VuF9/E/Cju7W3XhdsPMFWTDKxzALGJI9FVs4Gt76nrR6TeuF/XETeDTufeM9q0sjfF1/A6glylf8gNNklbZEVUHIaC9vnQ7b2FaL/eCNFssnO6E8eHFTr5XphwG1cNDiWxCLAHIsB2vdXQAkLmtcgcaIbU3wXEIY2khCOCrKrr3gdCCSb2sajwuW3/AGK3Lsl/6Bti7P8ApKKolAWS+U5jka/JgOBuPnVveCAxKsYlQqAA1mJBIJtYW1OvLpSvuwTgsamEla2GnYGGRuGUm2nn6uvOx4U5bwbqBCXSVAgFjnY3FuQ01HQAUJQaQFNN8ifisaVt3Hf9kX955VpHtoj/AMq548Qfy/Crnd60V2DgmmYooDEjT9XX1ieQoJr0Ukn3sX9mSTMyRQ4Wyk91EUA+eZjw6k10DZ2B+h2DRiTFOCY1DAqg5ljbuAX1bW9iBRJI1wYEUQEuJdefBRzZ/uRjpxNQLEUJuzM7au97Zz4W4KOQvVWubrk5trVeCTCYO2Z2YvK9s7hTdrahUH2IxfQe060RVuFgRYE66XNtOPnQ9YgfWF/O5+Zq9HAiJnKKTwVcouzn1QP9fKmoBKkOgXiCLub8uSjxPPw860lRmbgdPCsOECrlIVmJLOco1c8dLcANB4Cq/wBGUcFA8rj5WogRKzig+3pQMRgYybAytK2l7iNNOHLM3wojrcAM3tOYe5gao4XDM+1M5uRDhwoawAzSNdhpzsRQCAd+N4Yo50N8x7MADh9onnS7sTaeETESTvKS8lhZ7DIBfuq6gi17e6nHehA+KYMAwCJoRfkT+NLWL2RDmH1SEEi+n+VInHlMrTaVFzF72phpZJSvaxtD2kLd0hWYsQGJ4qdBprpVbdKYmFsTismd5HkjSy2MkgBMhHMquVRf1QDzNCMWUxeKXB4WLPBhzmcqL5st7BbfYznhztUm9s0uEgXMioXXIAVAfMVGYqOPDieF7CtqqpLuJ5uzp2C3olZQZGw6k8AC7AjkcwFtasneF/7TDe1nH4VxXdLfZIY+xxBzRgXjYAsya+oR93xPDxoy+/eE5O/tjaqt5I+2BRgzqTbafm2F/jb8q5xvNumsjO+QL2hLALqh65WHj7qrw+kTCAWMjEfsPceRI0raTf3AkaStb/hvcfC1Tm8j8MaKgvQi4/Y8kZKCIyDwF2W3kL/Ol3EGxsQRbkwsfbXR9pbw4WZlEL5pCbDRlPuK6++rGzsMMQ/ZTGPXgZRe56A2Ovuq8csl9yEliT+1nNNm4LtZUjvlzsATyUcz7ACfZXYdm7yQwD6PAoTDwrc29Z2P2mP2mNtf2hyoZtv0awYZe2L9nY2smZr3BFghHH2jjQnZWxXnBWLNlFnkdxlIW+Ve4CSx0Y2HttWnJTBCOoy4Lbn0mVjKM0Wg1RnSMg2BkYEAC5tbXhyFb7wzMTkhhVgugOUqp8gpGlbjbn0eDscJhQ0YuC8z5SzH1iyL3r+BIpXfa+KUEtKgXoo+R41Fq3wWTrueY3ETxIc5jhFvsKMxHmbkVW3Q2eJ5GlcXRToDwLfiBS7tXajTPYG9za55nwp92RGMNhh4C58T/wDOlPJax/LJp7SAe9OIX6VJrbRBYcrRrWUD21JmncnUmxJ/dFeVSK4QWPe6WKkKMid7Uhhp6pCkWPEarxFQY/CyfSMJK5+3lyhgwQq/e4cipBppk3RlgGeRUReodc2nDKBxPhW67rOI4nDRmMSZw19SCMoFvvXPOuXlSdod013B+/mzRIqzRqVkjsImYWEnNlIPFSOvhQPZ06zorBVudCthdWGhHDjemfa2PQWzHuJcL+sb65V6+A6UqbMxB/pIxICizgSkaXBUEEnoDYEgdKVNyT/A1ahL+iwPWyL4Ei/uAqT+jU5NH7L/ADIpwTdAtxKkdSBr7APxrJ9zVVSQ0MZ8Y/xvcVJST8h2SEnbm7izwi7hchD9oFJygaH36c68/pmMhELvIUGUSOR3vgLHyop9JUq8cjAv/VhY2zAZha7j7OmoqPdr0VLMwaVm7IcdT3vAfnV41KOosnT2J9i7COJeykBRxYkWX46nwpzeRMIow2FUNOwuxbUID+kmI+C8+VQ4zCQRkYXCQRdqAAWKArAvVza7MeS3ua0wuBSBTHHqL3Zj6ztzJP4cuAopKJOUnPv2JsDhlQN3yzMbu51eRvwHIDgBU6Lc3tpUKLVvCryHOiA3weEzNViJw7dp9hLrEOp4M/4Dwv1rMSvCBTYsLyEfZTnr1PAe017Ow0C6ACwHQCn7ITuQs9zUbVvWjilGMgTvUI3ScSYrHS8u0WIeSA/5UY7TIjufshm/hBPzpc9GRWPBEu6h5JZHa7KDcm1zr4c6JjTb63xMp6ZR7kH50hb5bdMSdmp78ml/urzNMe9e9KQ4iVR3mZr6G6gAAC5Fc82uIZcXH33Jmdc6k6KGNjlY6jp4XpceO5Wykp1GkNW4Jkw8CmEfXTupH7I9VT4WuT+1VXffD4jEY1vpAJdVRQLAZRlB0HCxJJro+720UjABjjUxoFTkXAHJuGY1mN3lw8koEkP1hUhL5Tca6BrePCs5VbvuCvFHN8DuNHa8q69Pzq0dycN9z4mnLCqCtja66HTj4+4it3hXoKg8k35K6x9CO25eGH2PjUL7p4cfox8ae/6PLC6xkjqFJHwFQyYONP64GPpdSC3W1+QobzXljJQfFC7h9gpFCMsapcklwQrG/AZiDpU0WE1Fmv5lGHxtRmXaceGVZcoewugI8dbXuAba0Twm/KOB9WBfkbc/C1Bzfpi/0QJmkJW8imQad1hmQ24X4n/moY28pJIQkJzUWXIOBy21sOnKmsyRySEqezYqLhRYEBtbi1uF65rtTZau5uWXUi68QDwuDxFqtCV9xafg22rJMW17SUEaMCMpX9qlDa+Kc6aAeLA+61M8W6D2yrirpxy2NvdehWM9Hs4N1KOPA2J9+nxq8JQT5ZKak1wgXuxge0nDHUJr7aa9t461kHAanX3a/GqeycGcKv1qMhPHTT3jSqjnt5Ao+22p6Lz+Fab2lfgEVqhfxyuzkgaGxHlYWrKJ7bxQE7BdAMoHkEUfhWVdPgx0nF7QeZs8jFm8eXgBwA8BVzZsMs+HZ4frFQuq3PcBy3YgHR7G3DnzoZsb6M9mxchN/wDy6oxXXh2kmmdvAd3zp+wu9EARVRGVRYLaPugeAB091cNLyy0pPskc2jw9jmYln5lrXHgBwUeA+NS4fCBcVBONOzJVvFHFj562p12jvFCASiLK55vGAq+OoufKlads2YswBa/Cw1PRQKRun3KL5LlDpIyrnPAKrnpwU0ibV2oZQcrluFrG+tFRtYTQ9myszMmQ258r362oHtDZKQwXjDAyECwQlr6XzNwA1vet04N3XIibXcl3EwUUk8qsCXEyAG+hCr37rz1510nH7WZ3+i4SwcC0klu5Av4v0FIe6e7MuTtUYxvMzuW5omcqCOpyrp504wSQ4ZOzEsca8y0i5jfiTrcsTxNWUuWSlG6JsNCsC5Ixe1yzE3LseLMeZNRqtU5d5sGun0hD+yGb5Cqx31wQ/SSHyjP4msgUw0iUSVhDGZG1twHNidAB4k6UqxekLBKb/XH9wf8AVUkvpHwTujN21o7lVyC2Y6ZjrqQL286ZUBpjRhMKyqS39ZIcznp0UeAGg9p5179GJ4mgcXpKwJ4u4v1jb8KIQb8YFuGIjH7V1/mFPrt5QnK8FxsJ41XlhI8qv4facEnqSxt+yyn5GpXhoSxtduTKfsVt7sX2WAmbgSoUfvEfherG6+xY1wUCtEnqAkFQfW11uNTqKA+lzE2giiW+aSTNYAm+UW18LtTRhdrJGsayK0Isqgvly3AAsWBIU6c6UbuIO3fR9HPJJJGMjF20U5QQCRw4DhXLcDsg4rFSLGdI72OnBTlHtJvXaN7dt9jgJ2h70oQ8BfIJGIzH2Emuf+jLZw+jSyg9/tAPNVUH5k0YSag5MZpOSRFh9y8WCFjnZb8r6e69qN4Xc7GwzR/SJkKghrZbtproRoKctlxZ4xJbVX1HuojtwdpIpHIX+VSeRuLsfVJqgMRlYdGFvaP8vlUjNVnH4F8hyrdhquoFyOAvyvwoF9Kxf/4f+PHUI9irGXYe2RCxDXyHprY9bVd2vjMFikyTjOoNwCrix6gjUcaSmxmJ54J/ZLF+dRNtKYccHN7HiP8A76vHNOK14olLHFuz3fFY8oSL1BcLoQAuXQa8x8aCyO5ljw8WRHyLYubLe2veovHI857NsNKl+BfJluOAJVyRfhRDFbInM6P2BVFVbkKCARc+ZFLGX4GfBHsWPsHVZ5FZ2K3cXsEvc2014Wo/vThsHi1zLMiSjg2oDeD6ajx5Uo7V2g6TESxyuRwMceYC/UjgbcqpPt5OceIH/wClvwoxm0qrubRN3ZQxUDAkA2I0uNRf8RV/ZOz8U65lkhbqMzAjzBWqWK2zEeIlB8YZPyqKPGshDKcp+Y8aKuuwXXgZxgMQPWRT5Op+dqo4nYR1YQFWIIzKBfXxWocPvITz1qyu8B60nKAcz23gmWdwVYWtxBv6o8Kyje8u0y2Jc9QnwjUVldsW6QtINwxUaw0doWZjbUZbm3WqOAwhd1UczUO9eysYuIKx5Hj0yKdCNNeHjXGo2Vk64LA2goGmp9gFCMZO4J01PMWPyoVOMSpytBqPuuDUEssw4wSj2VSONISU2x03CwzuCO1KsGJVP7TqAevhTFjNy8U6gZso7QuTmBsCAOvhXOMGuLxEkSwAwhClm4MXWxv5XrrGF2zO86xTnirEZQFTuaHgSWueRoZFGLb8ipyfYFbx7s4ifIscwVI1yhNeXMt9o6Urzbi4tfshv2cprq4UeHwrCfH5VzLI0V1RxqXYU6+srDzU1AcBJ/oV2rNWGBTxUHzUVRZWbVHE/oMnh7q9/o+Xp8K7Q2z4uca/w1ibMgP6NfdTLILRxgbMm6fCpE2NOfs/Cu0Ls+Efo09wqdIEHBV9wptwHFod3MST3U+B+dHtl7F2oluzkdPNzb3EkV0/yFq0z61tmAXsNu1NPkkx0meSM9zJYLluD3hbU3FMG0saEhkd1DKqMzAi4IAJItVgNYVDPArqyMLqwKkdQRY/A0eRaQibtSRth5uFnXMelmvb2DhStupH2Ili5Zyy8vCpMXsnF7OaSIRSTRG/ZOnJL3s/S1BIBiZWPZ4aQnn3hVYr40Bvmx/2bt9oCQbFTxFxfzBplw+MSdQ0ZDC9jbiD0PSuUDdjaD/oAv7Tk/IU0bi7q4zD4jtJWQRFSGRb9427vHoajOCS4Y8ZO+w9kGq7Q+FXO0B6VqTXMyoPliPhaqskR6CiTWOlRiFb6mw62vb2UlBsGGE+FTYTeOYNImhy2UMQbrdb6HgwHj1oydkIQcsl2t3eQNWk2cpQh+AsLjj7DV8eKcf5IyyQfcS5YPCqUsFNmN2PlOhzAi4H2rDjpz40JxGEqDi4vkvGSfKFjF4eg2IgprxcFBcXDVISC1YBkj99ajEGrc62quEFdSdkXEXNrz3mb93+UVla7YiHbN+7z/VFZXVFcIg2dd2DgXSUEra3iPwNW8dhneRn4W1Gvu51lZXG4KqH6j2AkWBlM2Zl566r+dNDqVS+XgPCsrKWeJcDdRg/cbYMmczzEKDfKvrHU6nQWHvpzxCRqLqBoCb5dfeRXlZV+nGmQeSVnnZAgHMATyKnT2gVSnkymwIPkD+IrKyklhhVhhlkVzia2SesrKmsSKdVkom51IuJr2sp+mgdRm/bjn+NSLOOvwNZWU6guAdRnrTjr86jEq/6BrysraoXqMuLiVtx+B/KtFxC9fn+VeVlNQyZpj2V42F+IPX8qW91oeyzgiwzEg6fhWVlLNGUmg/JOPvH41UM1jxPvNZWUjimM5tEb4gdL/686hkxH6nx/wA6ysoPFE3UZC055If4hUcmNk5Kf4v86ysrdGJuqzaHa06/ZUjobEfOtV25ijmXQL0AUfjWVlMsaS4Fc78IqjG4lTcMwPmtVZTMxJOYnn3h+dZWUixoosj9GRROfWVvPMPleocTs1zwBPtH51lZQ6SsPVYLn2PJ934r+dUn2NLyT/mX/qrKyn1oR5WLW1t3sQ0rERkju/aj+6P1qysrK7I9kSu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Yönetim Organlarındaki Yenilikler - 1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Yeni düzenlemede; </a:t>
            </a:r>
            <a:r>
              <a:rPr lang="tr-TR" sz="24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k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urumsal yönetim ilkeleri ,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profesyonel yönetim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ve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şeffaflık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gibi  öncelikler benimsenmiştir. Ana hatlarıyla;</a:t>
            </a:r>
          </a:p>
          <a:p>
            <a:pPr marL="723900" indent="-546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Tek kişilik yönetim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kurulu mümkün olacak</a:t>
            </a:r>
          </a:p>
          <a:p>
            <a:pPr marL="723900" indent="-546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Yönetim Kurulu üyelerinin </a:t>
            </a: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pay sahibi olma zorunluluğu kalkıyor</a:t>
            </a:r>
          </a:p>
          <a:p>
            <a:pPr marL="723900" indent="-546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Tüzel kişiler de yönetim kurulu üyesi olabilecek</a:t>
            </a:r>
          </a:p>
          <a:p>
            <a:pPr marL="723900" indent="-546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Yönetim Kurulu üyelerinden en az birinin </a:t>
            </a: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Türkiye’de ikamet etmesi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ve </a:t>
            </a: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Türk vatandaşı olması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zorunluluğu</a:t>
            </a:r>
          </a:p>
          <a:p>
            <a:pPr marL="723900" indent="-546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Yönetim kurulu toplantılarında ve kararlarında tam katılım değil, salt çoğunluk yeterli olacak.</a:t>
            </a:r>
          </a:p>
          <a:p>
            <a:pPr marL="723900" indent="-546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Kararlardaki imzaların aynı kağıtta olması gerekmeyecek.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Yönetim Organlarındaki Yenilikler - 2</a:t>
            </a:r>
            <a:endParaRPr lang="tr-TR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900113" indent="-544513">
              <a:spcAft>
                <a:spcPts val="1200"/>
              </a:spcAft>
              <a:buFont typeface="Wingdings" pitchFamily="2" charset="2"/>
              <a:buChar char="q"/>
            </a:pPr>
            <a:r>
              <a:rPr lang="tr-TR" sz="2400" dirty="0" err="1" smtClean="0">
                <a:latin typeface="Century" pitchFamily="18" charset="0"/>
                <a:cs typeface="Times New Roman" pitchFamily="18" charset="0"/>
              </a:rPr>
              <a:t>Limited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 şirketlerde  </a:t>
            </a:r>
            <a:r>
              <a:rPr lang="tr-TR" sz="24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en az bir ortağın 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şirketi yönetim hakkı ve temsil yetkisi bulunmalıdır. </a:t>
            </a:r>
            <a:r>
              <a:rPr lang="tr-TR" sz="2200" i="1" dirty="0" smtClean="0">
                <a:latin typeface="Century" pitchFamily="18" charset="0"/>
                <a:cs typeface="Times New Roman" pitchFamily="18" charset="0"/>
              </a:rPr>
              <a:t>(md. 623)</a:t>
            </a:r>
          </a:p>
          <a:p>
            <a:pPr marL="900113" indent="-544513">
              <a:spcAft>
                <a:spcPts val="1200"/>
              </a:spcAft>
              <a:buNone/>
            </a:pP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	A.Ş. </a:t>
            </a:r>
            <a:r>
              <a:rPr lang="tr-TR" sz="2400" dirty="0" err="1" smtClean="0">
                <a:latin typeface="Century" pitchFamily="18" charset="0"/>
                <a:cs typeface="Times New Roman" pitchFamily="18" charset="0"/>
              </a:rPr>
              <a:t>lerde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en az bir yönetim kurulu üyesinin 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temsil yetkisi bulunmalıdır. Temsil yetkisinde </a:t>
            </a:r>
            <a:r>
              <a:rPr lang="tr-TR" sz="2400" u="sng" dirty="0" smtClean="0">
                <a:latin typeface="Century" pitchFamily="18" charset="0"/>
                <a:cs typeface="Times New Roman" pitchFamily="18" charset="0"/>
              </a:rPr>
              <a:t>ortaklık şartı yoktur. </a:t>
            </a:r>
            <a:r>
              <a:rPr lang="tr-TR" sz="2200" i="1" dirty="0" smtClean="0">
                <a:latin typeface="Century" pitchFamily="18" charset="0"/>
                <a:cs typeface="Times New Roman" pitchFamily="18" charset="0"/>
              </a:rPr>
              <a:t>(md. 370)</a:t>
            </a:r>
          </a:p>
          <a:p>
            <a:pPr marL="900113" indent="-544513">
              <a:spcAft>
                <a:spcPts val="1200"/>
              </a:spcAft>
              <a:buFont typeface="Wingdings" pitchFamily="2" charset="2"/>
              <a:buChar char="q"/>
            </a:pP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LTD. şirketlerde müdür birden fazla ise, bunlardan biri, şirketin ortağı olup olmadığına bakılmaksızın, genel kurul tarafından, </a:t>
            </a:r>
            <a:r>
              <a:rPr lang="tr-TR" sz="2400" b="1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müdürler kurulu başkanı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 olarak atanır.</a:t>
            </a:r>
          </a:p>
          <a:p>
            <a:pPr marL="900113" indent="-54451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A.Ş.</a:t>
            </a:r>
            <a:r>
              <a:rPr lang="tr-TR" sz="2400" dirty="0" err="1" smtClean="0">
                <a:latin typeface="Century" pitchFamily="18" charset="0"/>
                <a:cs typeface="Times New Roman" pitchFamily="18" charset="0"/>
              </a:rPr>
              <a:t>lerde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 Yönetim Kurulu üyelerinin en az dörtte birinin </a:t>
            </a:r>
            <a:r>
              <a:rPr lang="tr-TR" sz="2400" b="1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yüksek öğrenim 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görmüş  olması zorunludur.</a:t>
            </a:r>
          </a:p>
          <a:p>
            <a:pPr marL="90011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i="1" dirty="0" smtClean="0">
                <a:latin typeface="Century" pitchFamily="18" charset="0"/>
                <a:cs typeface="Times New Roman" pitchFamily="18" charset="0"/>
              </a:rPr>
              <a:t>(Tek üyeli yönetim kurulları hariç)</a:t>
            </a:r>
            <a:endParaRPr lang="tr-TR" sz="2400" dirty="0" smtClean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Yönetim Organlarındaki Yenilikler - 3</a:t>
            </a:r>
            <a:endParaRPr lang="tr-TR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74625" indent="0" defTabSz="623888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01 Temmuz 2012 itibarıyla görevde bulunan 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anonim şirket yönetim kurulu üyeleri 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ile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tr-TR" b="1" dirty="0" err="1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limited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 şirket müdürleri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görev sürelerinin bitimine kadar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görevlerine devam ederler.</a:t>
            </a:r>
          </a:p>
          <a:p>
            <a:pPr marL="174625" indent="3175" defTabSz="623888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Ancak, tüzel kişiyi temsilen seçilmiş olanlar, Kanunun yürürlüğe girişinden itibaren üç ay içinde </a:t>
            </a:r>
            <a:r>
              <a:rPr lang="tr-TR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(01 Ekim 2012’ye kadar)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istifa edecekler ve yerlerine  tüzel kişi veya başkaları seçilecektir. </a:t>
            </a:r>
          </a:p>
          <a:p>
            <a:pPr marL="174625" indent="3175" defTabSz="623888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Boşalan üyelikler ile tüzel kişilerin istifası  ile boşalacak üyeliğe atamalar artık yeni Kanuna göre yapılacaktır.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300" b="1" dirty="0" smtClean="0">
                <a:solidFill>
                  <a:srgbClr val="0070C0"/>
                </a:solidFill>
                <a:latin typeface="Georgia" pitchFamily="18" charset="0"/>
              </a:rPr>
              <a:t>NEDEN YENİ BİR YASA ?</a:t>
            </a:r>
            <a:endParaRPr lang="tr-TR" sz="33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496944" cy="5472608"/>
          </a:xfrm>
        </p:spPr>
        <p:txBody>
          <a:bodyPr/>
          <a:lstStyle/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latin typeface="Georgia" pitchFamily="18" charset="0"/>
              </a:rPr>
              <a:t>Ticaret </a:t>
            </a:r>
            <a:r>
              <a:rPr lang="tr-TR" dirty="0">
                <a:latin typeface="Georgia" pitchFamily="18" charset="0"/>
              </a:rPr>
              <a:t>hukukunda yenilik çalışmaları 1999 tarihinde başlamış, yaklaşık 12 yılda yasalaşabilmiştir.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latin typeface="Georgia" pitchFamily="18" charset="0"/>
              </a:rPr>
              <a:t>Yasanın çıkmasında etkili olan başlıca sebepler şunlardır;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AB üyelik ve müzakere süreci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Teknolojik gelişmeler ve internet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Uluslararası piyasaların bir parçası olmak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Ticaret kanununu etkileyen yeni kanunlar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Çeşitli Avrupa ülkelerinde ticaret hukuku reformları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Dünya’da yeni şirket türleri</a:t>
            </a:r>
          </a:p>
          <a:p>
            <a:pPr marL="900113" lvl="1" indent="-4508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sz="2300" dirty="0">
                <a:latin typeface="Georgia" pitchFamily="18" charset="0"/>
                <a:ea typeface="+mn-ea"/>
              </a:rPr>
              <a:t>Şirketlerin sınır aşan hareketliliği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http://images.businessweek.com/ss/08/03/0313_btw/image/bp113587.jp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628800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>
              <a:rot lat="21595403" lon="52017" rev="597691"/>
            </a:camera>
            <a:lightRig rig="threePt" dir="t"/>
          </a:scene3d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5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611560" y="126876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0">
                  <a:solidFill>
                    <a:srgbClr val="002060"/>
                  </a:solidFill>
                </a:ln>
                <a:solidFill>
                  <a:schemeClr val="accent1"/>
                </a:solidFill>
                <a:latin typeface="Century" pitchFamily="18" charset="0"/>
              </a:rPr>
              <a:t>Toplantı ve Karar Nisapları</a:t>
            </a:r>
            <a:endParaRPr lang="tr-TR" sz="9600" b="1" dirty="0">
              <a:ln w="19050">
                <a:solidFill>
                  <a:srgbClr val="002060"/>
                </a:solidFill>
              </a:ln>
              <a:solidFill>
                <a:schemeClr val="accent1"/>
              </a:solidFill>
              <a:latin typeface="Century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Mevcut Ana Sözleşmelerdeki Nisaplar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661248"/>
          </a:xfrm>
          <a:noFill/>
        </p:spPr>
        <p:txBody>
          <a:bodyPr/>
          <a:lstStyle/>
          <a:p>
            <a:pPr marL="900113" indent="-544513"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Şirketlerin sözleşmelerinde, toplantı ve karar nisaplarına, eski Kanun hükümlerinin uygulanacağı öngörülmüşse,</a:t>
            </a:r>
          </a:p>
          <a:p>
            <a:pPr marL="900113" indent="-544513"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Veya ana sözleşmedeki nisaplar, yeni Kanunda belirtilen nisaplardan hafifse,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Bu şirketler TTK.</a:t>
            </a:r>
            <a:r>
              <a:rPr lang="tr-TR" sz="2600" dirty="0" err="1" smtClean="0">
                <a:latin typeface="Century" pitchFamily="18" charset="0"/>
                <a:cs typeface="Times New Roman" pitchFamily="18" charset="0"/>
              </a:rPr>
              <a:t>nun</a:t>
            </a: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 yürürlüğe girmesinden itibaren 6 ay içinde ( </a:t>
            </a:r>
            <a:r>
              <a:rPr lang="tr-TR" sz="2600" b="1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01 Ocak 2013 tarihine kadar</a:t>
            </a: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) esas sözleşmelerini değiştirerek, yeni Kanuna uygun düzenleme yaparlar. 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sz="22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* Sözleşmede eski Kanunun numarası belirtilmeden, sadece “</a:t>
            </a:r>
            <a:r>
              <a:rPr lang="tr-TR" sz="2200" b="1" dirty="0" smtClean="0">
                <a:solidFill>
                  <a:srgbClr val="FF552D"/>
                </a:solidFill>
                <a:latin typeface="Century" pitchFamily="18" charset="0"/>
                <a:cs typeface="Times New Roman" pitchFamily="18" charset="0"/>
              </a:rPr>
              <a:t>TTK hükümleri uygulanır.</a:t>
            </a:r>
            <a:r>
              <a:rPr lang="tr-TR" sz="22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” gibi bir ifade varsa, </a:t>
            </a:r>
            <a:r>
              <a:rPr lang="tr-TR" sz="2200" b="1" u="sng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bizce </a:t>
            </a:r>
            <a:r>
              <a:rPr lang="tr-TR" sz="22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değişikliğe gerek yoktur.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1"/>
            <a:ext cx="8316416" cy="980728"/>
          </a:xfrm>
        </p:spPr>
        <p:txBody>
          <a:bodyPr anchor="ctr"/>
          <a:lstStyle/>
          <a:p>
            <a:pPr algn="r"/>
            <a:r>
              <a:rPr lang="tr-TR" sz="3000" b="1" dirty="0" smtClean="0">
                <a:solidFill>
                  <a:srgbClr val="0070C0"/>
                </a:solidFill>
                <a:latin typeface="Century" pitchFamily="18" charset="0"/>
              </a:rPr>
              <a:t>ANONİM ŞİRKET KARAR NİSAPLARI - 1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7800" y="1233537"/>
          <a:ext cx="8775700" cy="5435823"/>
        </p:xfrm>
        <a:graphic>
          <a:graphicData uri="http://schemas.openxmlformats.org/presentationml/2006/ole">
            <p:oleObj spid="_x0000_s1028" name="Belge" r:id="rId4" imgW="9003390" imgH="5223879" progId="Word.Document.12">
              <p:embed/>
            </p:oleObj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5 Akış Çizelgesi: Sonlandırıcı"/>
          <p:cNvSpPr/>
          <p:nvPr/>
        </p:nvSpPr>
        <p:spPr bwMode="auto">
          <a:xfrm>
            <a:off x="3851920" y="2060848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Yukarı Ok"/>
          <p:cNvSpPr/>
          <p:nvPr/>
        </p:nvSpPr>
        <p:spPr bwMode="auto">
          <a:xfrm>
            <a:off x="4139952" y="2492896"/>
            <a:ext cx="360040" cy="432048"/>
          </a:xfrm>
          <a:prstGeom prst="up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Akış Çizelgesi: Sonlandırıcı"/>
          <p:cNvSpPr/>
          <p:nvPr/>
        </p:nvSpPr>
        <p:spPr bwMode="auto">
          <a:xfrm>
            <a:off x="3851920" y="3212976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Akış Çizelgesi: Sonlandırıcı"/>
          <p:cNvSpPr/>
          <p:nvPr/>
        </p:nvSpPr>
        <p:spPr bwMode="auto">
          <a:xfrm>
            <a:off x="3923928" y="4077072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Akış Çizelgesi: Sonlandırıcı"/>
          <p:cNvSpPr/>
          <p:nvPr/>
        </p:nvSpPr>
        <p:spPr bwMode="auto">
          <a:xfrm>
            <a:off x="3923928" y="4725144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Akış Çizelgesi: Sonlandırıcı"/>
          <p:cNvSpPr/>
          <p:nvPr/>
        </p:nvSpPr>
        <p:spPr bwMode="auto">
          <a:xfrm>
            <a:off x="3923928" y="5373216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Akış Çizelgesi: Sonlandırıcı"/>
          <p:cNvSpPr/>
          <p:nvPr/>
        </p:nvSpPr>
        <p:spPr bwMode="auto">
          <a:xfrm>
            <a:off x="3923928" y="5877272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971600" y="225425"/>
            <a:ext cx="8172400" cy="863600"/>
          </a:xfrm>
        </p:spPr>
        <p:txBody>
          <a:bodyPr anchor="ctr"/>
          <a:lstStyle/>
          <a:p>
            <a:pPr algn="r"/>
            <a:r>
              <a:rPr lang="tr-TR" sz="3000" b="1" dirty="0" smtClean="0">
                <a:solidFill>
                  <a:srgbClr val="0070C0"/>
                </a:solidFill>
                <a:latin typeface="Century" pitchFamily="18" charset="0"/>
              </a:rPr>
              <a:t>ANONİM ŞİRKET KARAR NİSAPLARI - 2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246063" y="1412776"/>
          <a:ext cx="8810625" cy="5445224"/>
        </p:xfrm>
        <a:graphic>
          <a:graphicData uri="http://schemas.openxmlformats.org/presentationml/2006/ole">
            <p:oleObj spid="_x0000_s135171" name="Belge" r:id="rId4" imgW="9041532" imgH="5960053" progId="Word.Document.12">
              <p:embed/>
            </p:oleObj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5 Yukarı Ok"/>
          <p:cNvSpPr/>
          <p:nvPr/>
        </p:nvSpPr>
        <p:spPr bwMode="auto">
          <a:xfrm>
            <a:off x="2483768" y="4869160"/>
            <a:ext cx="360040" cy="576064"/>
          </a:xfrm>
          <a:prstGeom prst="up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Aşağı Ok"/>
          <p:cNvSpPr/>
          <p:nvPr/>
        </p:nvSpPr>
        <p:spPr bwMode="auto">
          <a:xfrm>
            <a:off x="2483768" y="3789040"/>
            <a:ext cx="360040" cy="50405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Aşağı Ok"/>
          <p:cNvSpPr/>
          <p:nvPr/>
        </p:nvSpPr>
        <p:spPr bwMode="auto">
          <a:xfrm>
            <a:off x="2483768" y="2924944"/>
            <a:ext cx="360040" cy="50405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Akış Çizelgesi: Sonlandırıcı"/>
          <p:cNvSpPr/>
          <p:nvPr/>
        </p:nvSpPr>
        <p:spPr bwMode="auto">
          <a:xfrm>
            <a:off x="2123728" y="2276872"/>
            <a:ext cx="792088" cy="72008"/>
          </a:xfrm>
          <a:prstGeom prst="flowChartTerminator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6</a:t>
            </a:r>
            <a:endParaRPr lang="tr-TR" sz="4000" dirty="0"/>
          </a:p>
        </p:txBody>
      </p:sp>
      <p:sp>
        <p:nvSpPr>
          <p:cNvPr id="13" name="12 Dikdörtgen"/>
          <p:cNvSpPr/>
          <p:nvPr/>
        </p:nvSpPr>
        <p:spPr>
          <a:xfrm>
            <a:off x="0" y="2967335"/>
            <a:ext cx="9144000" cy="10156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Below" fov="6000000"/>
              <a:lightRig rig="threePt" dir="t"/>
            </a:scene3d>
            <a:sp3d>
              <a:bevelB w="38100" h="101600"/>
            </a:sp3d>
          </a:bodyPr>
          <a:lstStyle/>
          <a:p>
            <a:pPr algn="ctr"/>
            <a:r>
              <a:rPr lang="tr-TR" sz="36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http://www.</a:t>
            </a:r>
            <a:r>
              <a:rPr lang="tr-TR" sz="6000" b="1" cap="none" spc="0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internetsitesi</a:t>
            </a:r>
            <a:r>
              <a:rPr lang="tr-TR" sz="36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.com</a:t>
            </a:r>
            <a:endParaRPr lang="tr-TR" sz="3600" b="1" cap="none" spc="0" dirty="0">
              <a:ln w="31550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İnternet Sitesi Açma Zorunluluğu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 anchor="t"/>
          <a:lstStyle/>
          <a:p>
            <a:pPr marL="531813" indent="-5318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Sermaye  şirketleri için zorunludur. </a:t>
            </a:r>
          </a:p>
          <a:p>
            <a:pPr marL="531813" indent="-5318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Yeni bir internet sitesi veya zaten mevcutsa, belli bir bölümü kanunun belirlediği hususlara ayrılacaktır.</a:t>
            </a:r>
          </a:p>
          <a:p>
            <a:pPr marL="531813" indent="-5318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Şirketler; kanuna özgülenmiş bilgileri “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yönlendirilmiş mesaj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” şeklinde yayımlar.</a:t>
            </a:r>
          </a:p>
          <a:p>
            <a:pPr marL="531813" indent="-5318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Mesajların  bir örneği, tarih  ve saat gösterilerek noter tasdikli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bir deftere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sıra numarası ile yazılır veya yapıştırılır.</a:t>
            </a:r>
          </a:p>
          <a:p>
            <a:pPr marL="531813" indent="-5318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Bu yükümlülük bir yıl sonra (</a:t>
            </a:r>
            <a:r>
              <a:rPr lang="tr-TR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01.07.2013 tarihinde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) yürürlüğe girecektir. </a:t>
            </a:r>
          </a:p>
          <a:p>
            <a:pPr marL="531813" indent="-5318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endParaRPr lang="tr-TR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225425"/>
            <a:ext cx="8064896" cy="863600"/>
          </a:xfrm>
        </p:spPr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Yayımlanacak İçeriklerin </a:t>
            </a:r>
            <a:r>
              <a:rPr lang="tr-TR" b="1" dirty="0" err="1" smtClean="0">
                <a:solidFill>
                  <a:srgbClr val="0070C0"/>
                </a:solidFill>
                <a:latin typeface="Century" pitchFamily="18" charset="0"/>
              </a:rPr>
              <a:t>Anahatları</a:t>
            </a:r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 - 1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endParaRPr lang="tr-TR" sz="1000" dirty="0" smtClean="0">
              <a:latin typeface="Cambria" pitchFamily="18" charset="0"/>
              <a:cs typeface="Times New Roman" pitchFamily="18" charset="0"/>
            </a:endParaRP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İlanlar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Ortakların hak ve menfaatlerini ilgilendiren belge, bilgi ve açıklamalar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Ortaklık haklarını ilgilendiren yönetim kararları ve bunlara ait hesapların  dökümü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Halka arza ilişkin raporlar, taahhütler, teminat ve garantiler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İflas erteleme kararları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Şirketin  kendi paylarını iktisap etmesiyle ilgili genel kurul ve yönetim kurulu kararları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Bu işlemlerle ilgili  açıklamalar, bilgiler, belgeler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225425"/>
            <a:ext cx="8136904" cy="863600"/>
          </a:xfrm>
        </p:spPr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Yayımlanacak İçeriklerin </a:t>
            </a:r>
            <a:r>
              <a:rPr lang="tr-TR" b="1" dirty="0" err="1" smtClean="0">
                <a:solidFill>
                  <a:srgbClr val="0070C0"/>
                </a:solidFill>
                <a:latin typeface="Century" pitchFamily="18" charset="0"/>
              </a:rPr>
              <a:t>Anahatları</a:t>
            </a:r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 - 2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Birleşme, bölünme ve tür değiştirme işlemlerine ilişkin bilgi ve belgeler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Sermaye artış ve azalışı dahil, esas sözleşme değişikliklerine ait belgeler, kararlar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İmtiyazlı pay sahipleri  genel kurulu kararları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Menkul kıymet çıkarılması  gibi işlemlerin raporları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Her türlü  çağrılara ait belge, rapor ve yönetim kurulu açıklamaları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Şeffaflık ilkesi ve bilgi toplumu  açısından  açıklaması zorunlu bilgiler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Bilgi alma kapsamında sorulan sorular, bunlara  verilen cevaplar</a:t>
            </a:r>
            <a:endParaRPr lang="tr-TR" sz="2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225425"/>
            <a:ext cx="8136904" cy="863600"/>
          </a:xfrm>
        </p:spPr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Yayımlanacak İçeriklerin </a:t>
            </a:r>
            <a:r>
              <a:rPr lang="tr-TR" b="1" dirty="0" err="1" smtClean="0">
                <a:solidFill>
                  <a:srgbClr val="0070C0"/>
                </a:solidFill>
                <a:latin typeface="Century" pitchFamily="18" charset="0"/>
              </a:rPr>
              <a:t>Anahatları</a:t>
            </a:r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 - 3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Diğer kanunlarda pay sahiplerinin  veya ortakların aydınlatılması için öngörülen hususlar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Finansal tablolar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ve raporlar ile bunların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dipnot ve ekleri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Yönetim kurulunun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yıllık raporu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kurumsal yönetim ilkelerine ne ölçüde uyulduğuna ilişkin yıllık değerlendirme açıklaması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Yönetim kurulu başkan ve üyeleriyle yöneticilere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ödenen her türlü paralar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;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temsil ve seyahat giderleri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tazminatlar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sigortalar ve benzeri ödemeler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Denetçi, özel denetçi, işlem denetçisi raporları</a:t>
            </a:r>
          </a:p>
          <a:p>
            <a:pPr marL="531813" indent="-531813" algn="just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  <a:tabLst>
                <a:tab pos="531813" algn="l"/>
              </a:tabLst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Yetkili kurul ve bakanlıkların konulmasını istedikleri belgeler. </a:t>
            </a:r>
          </a:p>
          <a:p>
            <a:pPr marL="531813" indent="-531813" algn="just">
              <a:spcAft>
                <a:spcPts val="1200"/>
              </a:spcAft>
              <a:buNone/>
            </a:pPr>
            <a:endParaRPr lang="tr-TR" sz="2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225425"/>
            <a:ext cx="8136904" cy="863600"/>
          </a:xfrm>
        </p:spPr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İçeriklerle İlgili  Kurallar - 1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İnternet sitesinde yayımlanması gereken kararların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yayımlanmaması iptal nedenidir.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Ceza hükümleri saklıdır.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Sitenin bu bölümü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herkesin erişimine açıktır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Erişim hakkının kullanılması sınırlandırılamaz ve şarta bağlanamaz.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Bu ilkenin ihlali halinde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herkes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engelin kaldırılması için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dava açabilir.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Bu kısımda yayımlanan içeriğin başına tarih ve parantez içinde “</a:t>
            </a:r>
            <a:r>
              <a:rPr lang="tr-TR" sz="24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yönlendirilmiş mesaj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” ibaresi konulur.</a:t>
            </a:r>
            <a:endParaRPr lang="tr-TR" sz="2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Georgia" pitchFamily="18" charset="0"/>
              </a:rPr>
              <a:t>İÇERİK</a:t>
            </a:r>
            <a:endParaRPr lang="tr-TR" sz="36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1042988" y="1268760"/>
            <a:ext cx="3776662" cy="4932015"/>
          </a:xfrm>
          <a:solidFill>
            <a:schemeClr val="accent1"/>
          </a:solidFill>
        </p:spPr>
        <p:txBody>
          <a:bodyPr/>
          <a:lstStyle/>
          <a:p>
            <a:pPr indent="12700" algn="ctr">
              <a:buNone/>
            </a:pPr>
            <a:r>
              <a:rPr lang="tr-TR" dirty="0" smtClean="0">
                <a:solidFill>
                  <a:schemeClr val="tx1"/>
                </a:solidFill>
                <a:latin typeface="Century" pitchFamily="18" charset="0"/>
              </a:rPr>
              <a:t>6762</a:t>
            </a:r>
            <a:r>
              <a:rPr lang="tr-TR" dirty="0" smtClean="0">
                <a:solidFill>
                  <a:schemeClr val="tx1"/>
                </a:solidFill>
                <a:latin typeface="Georgia" pitchFamily="18" charset="0"/>
              </a:rPr>
              <a:t> Sayılı Kanun</a:t>
            </a:r>
          </a:p>
          <a:p>
            <a:pPr indent="12700" algn="ctr">
              <a:buNone/>
            </a:pPr>
            <a:r>
              <a:rPr lang="tr-TR" sz="2200" u="heavy" dirty="0" smtClean="0">
                <a:uFill>
                  <a:solidFill>
                    <a:srgbClr val="002060"/>
                  </a:solidFill>
                </a:uFill>
                <a:latin typeface="Georgia" pitchFamily="18" charset="0"/>
              </a:rPr>
              <a:t>(</a:t>
            </a:r>
            <a:r>
              <a:rPr lang="tr-TR" sz="2200" b="1" u="heavy" dirty="0" smtClean="0">
                <a:uFill>
                  <a:solidFill>
                    <a:srgbClr val="002060"/>
                  </a:solidFill>
                </a:uFill>
                <a:latin typeface="Georgia" pitchFamily="18" charset="0"/>
              </a:rPr>
              <a:t>Eski Kanun</a:t>
            </a:r>
            <a:r>
              <a:rPr lang="tr-TR" sz="2200" u="heavy" dirty="0" smtClean="0">
                <a:uFill>
                  <a:solidFill>
                    <a:srgbClr val="002060"/>
                  </a:solidFill>
                </a:uFill>
                <a:latin typeface="Georgia" pitchFamily="18" charset="0"/>
              </a:rPr>
              <a:t>)</a:t>
            </a:r>
          </a:p>
          <a:p>
            <a:pPr marL="717550" lvl="1" indent="-6223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Century" pitchFamily="18" charset="0"/>
              </a:rPr>
              <a:t>1475</a:t>
            </a:r>
            <a:r>
              <a:rPr lang="tr-TR" sz="2800" dirty="0" smtClean="0">
                <a:latin typeface="Georgia" pitchFamily="18" charset="0"/>
              </a:rPr>
              <a:t> madde</a:t>
            </a:r>
          </a:p>
          <a:p>
            <a:pPr marL="717550" lvl="1" indent="-6223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Century" pitchFamily="18" charset="0"/>
              </a:rPr>
              <a:t>5</a:t>
            </a:r>
            <a:r>
              <a:rPr lang="tr-TR" sz="2800" dirty="0" smtClean="0">
                <a:latin typeface="Georgia" pitchFamily="18" charset="0"/>
              </a:rPr>
              <a:t> kitap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latin typeface="Georgia" pitchFamily="18" charset="0"/>
              </a:rPr>
              <a:t>Ticari İşletme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latin typeface="Georgia" pitchFamily="18" charset="0"/>
              </a:rPr>
              <a:t>Ticaret Şirketleri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latin typeface="Georgia" pitchFamily="18" charset="0"/>
              </a:rPr>
              <a:t>Kıymetli Evrak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tr-TR" dirty="0" smtClean="0">
              <a:latin typeface="Georgia" pitchFamily="18" charset="0"/>
            </a:endParaRP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latin typeface="Georgia" pitchFamily="18" charset="0"/>
              </a:rPr>
              <a:t>Deniz Ticareti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latin typeface="Georgia" pitchFamily="18" charset="0"/>
              </a:rPr>
              <a:t>Sigorta Hukuku</a:t>
            </a: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algn="ctr">
              <a:buNone/>
            </a:pPr>
            <a:endParaRPr lang="tr-TR" sz="2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5148064" y="1268760"/>
            <a:ext cx="3776663" cy="4967858"/>
          </a:xfrm>
          <a:solidFill>
            <a:schemeClr val="accent1"/>
          </a:solidFill>
        </p:spPr>
        <p:txBody>
          <a:bodyPr/>
          <a:lstStyle/>
          <a:p>
            <a:pPr indent="12700" algn="ctr">
              <a:buNone/>
            </a:pPr>
            <a:r>
              <a:rPr lang="tr-TR" dirty="0" smtClean="0">
                <a:latin typeface="Century" pitchFamily="18" charset="0"/>
              </a:rPr>
              <a:t>6102</a:t>
            </a:r>
            <a:r>
              <a:rPr lang="tr-TR" dirty="0" smtClean="0">
                <a:solidFill>
                  <a:schemeClr val="tx1"/>
                </a:solidFill>
                <a:latin typeface="Georgia" pitchFamily="18" charset="0"/>
              </a:rPr>
              <a:t> Sayılı Kanun</a:t>
            </a:r>
          </a:p>
          <a:p>
            <a:pPr indent="12700" algn="ctr">
              <a:buNone/>
            </a:pPr>
            <a:r>
              <a:rPr lang="tr-TR" sz="2200" u="heavy" dirty="0" smtClean="0">
                <a:uFill>
                  <a:solidFill>
                    <a:srgbClr val="002060"/>
                  </a:solidFill>
                </a:uFill>
                <a:latin typeface="Georgia" pitchFamily="18" charset="0"/>
              </a:rPr>
              <a:t>(</a:t>
            </a:r>
            <a:r>
              <a:rPr lang="tr-TR" sz="2200" b="1" u="heavy" dirty="0" smtClean="0">
                <a:uFill>
                  <a:solidFill>
                    <a:srgbClr val="002060"/>
                  </a:solidFill>
                </a:uFill>
                <a:latin typeface="Georgia" pitchFamily="18" charset="0"/>
              </a:rPr>
              <a:t>Yeni Kanun</a:t>
            </a:r>
            <a:r>
              <a:rPr lang="tr-TR" sz="2200" u="heavy" dirty="0" smtClean="0">
                <a:uFill>
                  <a:solidFill>
                    <a:srgbClr val="002060"/>
                  </a:solidFill>
                </a:uFill>
                <a:latin typeface="Georgia" pitchFamily="18" charset="0"/>
              </a:rPr>
              <a:t>)</a:t>
            </a:r>
          </a:p>
          <a:p>
            <a:pPr marL="717550" lvl="1" indent="-6223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Century" pitchFamily="18" charset="0"/>
              </a:rPr>
              <a:t>1535</a:t>
            </a:r>
            <a:r>
              <a:rPr lang="tr-TR" sz="2800" dirty="0" smtClean="0">
                <a:latin typeface="Georgia" pitchFamily="18" charset="0"/>
              </a:rPr>
              <a:t> madde</a:t>
            </a:r>
          </a:p>
          <a:p>
            <a:pPr marL="717550" lvl="1" indent="-6223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Century" pitchFamily="18" charset="0"/>
              </a:rPr>
              <a:t>6</a:t>
            </a:r>
            <a:r>
              <a:rPr lang="tr-TR" sz="2800" dirty="0" smtClean="0">
                <a:latin typeface="Georgia" pitchFamily="18" charset="0"/>
              </a:rPr>
              <a:t> kitap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Georgia" pitchFamily="18" charset="0"/>
              </a:rPr>
              <a:t>Ticari İşletme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Georgia" pitchFamily="18" charset="0"/>
              </a:rPr>
              <a:t>Ticaret Şirketleri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Georgia" pitchFamily="18" charset="0"/>
              </a:rPr>
              <a:t>Kıymetli Evrak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b="1" dirty="0" smtClean="0">
                <a:latin typeface="Georgia" pitchFamily="18" charset="0"/>
              </a:rPr>
              <a:t>Taşıma İşleri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Georgia" pitchFamily="18" charset="0"/>
              </a:rPr>
              <a:t>Deniz Ticareti</a:t>
            </a:r>
          </a:p>
          <a:p>
            <a:pPr marL="1371600" lvl="2" indent="-3889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Georgia" pitchFamily="18" charset="0"/>
              </a:rPr>
              <a:t>Sigorta Hukuku</a:t>
            </a: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algn="ctr">
              <a:buNone/>
            </a:pPr>
            <a:endParaRPr lang="tr-TR" sz="2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225425"/>
            <a:ext cx="8136904" cy="863600"/>
          </a:xfrm>
        </p:spPr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İçeriklerle İlgili  Kurallar - 2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Yayımlanan içerik,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en az altı ay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internet sitesinde kalır;  aksi halde  konulmamış sayılır. 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Finansal tablolar için bu süre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beş yıl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dır. 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Yönlendirilmiş mesajların basılı şekilleri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on yıl süreyle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saklanır. </a:t>
            </a:r>
            <a:r>
              <a:rPr lang="tr-TR" sz="2200" i="1" dirty="0" smtClean="0">
                <a:latin typeface="Cambria" pitchFamily="18" charset="0"/>
                <a:cs typeface="Times New Roman" pitchFamily="18" charset="0"/>
              </a:rPr>
              <a:t>(82. md.)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Yayımlanan bilgiler metin haline getirilip, tarih ve saati  gösterilerek 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noterlikçe onaylı bir deftere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sıra numarası altında yazılır veya yapıştırılır. </a:t>
            </a:r>
          </a:p>
          <a:p>
            <a:pPr marL="531813" indent="-531813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Sitede yayımlanan bilgilerdeki değişikliklerde yukarıdaki işlem tekrarlanır.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7</a:t>
            </a:r>
            <a:endParaRPr lang="tr-TR" sz="4000" dirty="0"/>
          </a:p>
        </p:txBody>
      </p:sp>
      <p:pic>
        <p:nvPicPr>
          <p:cNvPr id="6" name="5 Resim" descr="telekonferan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012" y="1966895"/>
            <a:ext cx="2159124" cy="26142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7 Metin kutusu"/>
          <p:cNvSpPr txBox="1"/>
          <p:nvPr/>
        </p:nvSpPr>
        <p:spPr>
          <a:xfrm>
            <a:off x="2195736" y="2486506"/>
            <a:ext cx="702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  <a:latin typeface="Cambria" pitchFamily="18" charset="0"/>
              </a:rPr>
              <a:t>- t          </a:t>
            </a:r>
            <a:r>
              <a:rPr lang="tr-TR" sz="8800" b="1" dirty="0" err="1" smtClean="0">
                <a:solidFill>
                  <a:srgbClr val="FF0000"/>
                </a:solidFill>
                <a:latin typeface="Cambria" pitchFamily="18" charset="0"/>
              </a:rPr>
              <a:t>plantı</a:t>
            </a:r>
            <a:endParaRPr lang="tr-TR" sz="8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" name="9 Resim" descr="explorer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206084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705725" cy="683295"/>
          </a:xfrm>
        </p:spPr>
        <p:txBody>
          <a:bodyPr/>
          <a:lstStyle/>
          <a:p>
            <a:pPr algn="ctr"/>
            <a:r>
              <a:rPr lang="tr-TR" sz="4400" b="1" dirty="0" smtClean="0">
                <a:solidFill>
                  <a:srgbClr val="0070C0"/>
                </a:solidFill>
                <a:latin typeface="Cambria" pitchFamily="18" charset="0"/>
              </a:rPr>
              <a:t>E-toplantı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052736"/>
            <a:ext cx="8748972" cy="5616624"/>
          </a:xfrm>
          <a:noFill/>
        </p:spPr>
        <p:txBody>
          <a:bodyPr/>
          <a:lstStyle/>
          <a:p>
            <a:pPr marL="273050" indent="-273050">
              <a:spcAft>
                <a:spcPts val="0"/>
              </a:spcAft>
              <a:buFont typeface="Wingdings" pitchFamily="2" charset="2"/>
              <a:buChar char="§"/>
            </a:pPr>
            <a:r>
              <a:rPr lang="tr-TR" sz="2600" b="1" dirty="0" smtClean="0">
                <a:latin typeface="Century" pitchFamily="18" charset="0"/>
                <a:cs typeface="Times New Roman" pitchFamily="18" charset="0"/>
              </a:rPr>
              <a:t>Yönetim kurulu, müdürler kurulu, ve genel kurullar için </a:t>
            </a:r>
            <a:r>
              <a:rPr lang="tr-TR" sz="2600" b="1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e-toplantı</a:t>
            </a:r>
            <a:r>
              <a:rPr lang="tr-TR" sz="2600" b="1" dirty="0" smtClean="0">
                <a:latin typeface="Century" pitchFamily="18" charset="0"/>
                <a:cs typeface="Times New Roman" pitchFamily="18" charset="0"/>
              </a:rPr>
              <a:t> imkanı getirilmiştir. </a:t>
            </a:r>
            <a:r>
              <a:rPr lang="tr-TR" sz="2000" i="1" dirty="0" smtClean="0">
                <a:latin typeface="Century" pitchFamily="18" charset="0"/>
                <a:cs typeface="Times New Roman" pitchFamily="18" charset="0"/>
              </a:rPr>
              <a:t>(Md. 1527)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Esas sözleşmede öngörülerek, kollektif, komandit ve </a:t>
            </a:r>
            <a:r>
              <a:rPr lang="tr-TR" sz="2600" dirty="0" err="1" smtClean="0">
                <a:latin typeface="Century" pitchFamily="18" charset="0"/>
                <a:cs typeface="Times New Roman" pitchFamily="18" charset="0"/>
              </a:rPr>
              <a:t>limited</a:t>
            </a: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 şirketlerde de kullanılabilir.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Bu konu bir tüzükle belirleneceğinden, </a:t>
            </a:r>
            <a:r>
              <a:rPr lang="tr-TR" sz="2600" b="1" dirty="0" smtClean="0">
                <a:latin typeface="Century" pitchFamily="18" charset="0"/>
                <a:cs typeface="Times New Roman" pitchFamily="18" charset="0"/>
              </a:rPr>
              <a:t>tüzük</a:t>
            </a: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 yayınlandığında zorunluluk başlayacaktır.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entury" pitchFamily="18" charset="0"/>
                <a:cs typeface="Times New Roman" pitchFamily="18" charset="0"/>
              </a:rPr>
              <a:t>Halka açık şirketlerde zorunlu, diğerlerinde seçimliktir.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E-toplantılar, tamamen elektronik ortamda veya bazı üyelerin </a:t>
            </a:r>
            <a:r>
              <a:rPr lang="tr-TR" sz="2600" dirty="0" err="1" smtClean="0">
                <a:latin typeface="Cambria" pitchFamily="18" charset="0"/>
                <a:cs typeface="Times New Roman" pitchFamily="18" charset="0"/>
              </a:rPr>
              <a:t>fiziken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, bazı üyelerin elektronik  ortamda  katılması  yoluyla  da  yapılabilir.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Şirket yönetimi, bu yolla oy kullanmanın bütün şartlarını gerçekleştirir ve ortağa gerekli bütün araçları sağlar.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http://t2.gstatic.com/images?q=tbn:ANd9GcRs4s60prVFOGx4KZJseq8Tv2YBTpCJ8BbdPmG9TggDdXYEhvm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3"/>
            <a:ext cx="4752528" cy="511256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8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5496" y="1988840"/>
            <a:ext cx="6264696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Georgia" pitchFamily="18" charset="0"/>
              </a:rPr>
              <a:t>Defter Tutma Konusundaki Yenilikler</a:t>
            </a:r>
            <a:endParaRPr lang="tr-TR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Ticari Defterler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124744"/>
            <a:ext cx="9144000" cy="5733256"/>
          </a:xfrm>
          <a:noFill/>
        </p:spPr>
        <p:txBody>
          <a:bodyPr/>
          <a:lstStyle/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Yeni TTK.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nun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64. maddesine göre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ticari defterler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1611313" indent="-5365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Yevmiye defteri</a:t>
            </a:r>
          </a:p>
          <a:p>
            <a:pPr marL="1611313" indent="-5365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Defteri kebir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 </a:t>
            </a:r>
          </a:p>
          <a:p>
            <a:pPr marL="1611313" indent="-5365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Envanter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defteri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Ticari  “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sayılan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”  defterler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; </a:t>
            </a:r>
          </a:p>
          <a:p>
            <a:pPr marL="1609725" indent="-53181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Pay defteri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, </a:t>
            </a:r>
          </a:p>
          <a:p>
            <a:pPr marL="1609725" indent="-53181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Yönetim kurulu karar defteri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ve </a:t>
            </a:r>
          </a:p>
          <a:p>
            <a:pPr marL="1609725" indent="-53181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Genel kurul toplantı ve müzakere defteri 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Ayrıca, 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yönlendirilmiş mesajların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yazılacağı veya yapıştırılacağı,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552D"/>
                </a:solidFill>
                <a:latin typeface="Cambria" pitchFamily="18" charset="0"/>
                <a:cs typeface="Times New Roman" pitchFamily="18" charset="0"/>
              </a:rPr>
              <a:t>noterce onaylı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“</a:t>
            </a:r>
            <a:r>
              <a:rPr lang="tr-TR" b="1" dirty="0" smtClean="0">
                <a:solidFill>
                  <a:srgbClr val="FF552D"/>
                </a:solidFill>
                <a:latin typeface="Cambria" pitchFamily="18" charset="0"/>
                <a:cs typeface="Times New Roman" pitchFamily="18" charset="0"/>
              </a:rPr>
              <a:t>adı konmamış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” defter de burada sayılmamakla birlikte zorunlu defterler arasındadır.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Açılış Ve Kapanış Tasdikleri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124744"/>
            <a:ext cx="9144000" cy="5544616"/>
          </a:xfrm>
          <a:noFill/>
        </p:spPr>
        <p:txBody>
          <a:bodyPr/>
          <a:lstStyle/>
          <a:p>
            <a:pPr marL="723900" indent="-6286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Ticari defterler,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açılış ve kapanışlarında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noter tarafından onaylanır. </a:t>
            </a:r>
          </a:p>
          <a:p>
            <a:pPr marL="723900" indent="-6286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Kapanış onayları, izleyen faaliyet döneminin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altıncı ayının sonuna kadar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yapılır.</a:t>
            </a:r>
          </a:p>
          <a:p>
            <a:pPr marL="723900" indent="-6286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Şirketlerin kuruluşunda defterlerin açılışı ticaret sicili müdürlükleri tarafından da onaylanabilir. </a:t>
            </a:r>
          </a:p>
          <a:p>
            <a:pPr marL="723900" indent="-6286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Bu konudaki esaslar bir tebliğle belirlenir.</a:t>
            </a:r>
          </a:p>
          <a:p>
            <a:pPr marL="723900" lvl="2" indent="-6286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Eski TTK.</a:t>
            </a:r>
            <a:r>
              <a:rPr lang="tr-TR" sz="22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nda</a:t>
            </a:r>
            <a:r>
              <a:rPr lang="tr-TR" sz="2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kapanış onayları, </a:t>
            </a:r>
            <a:r>
              <a:rPr lang="tr-TR" sz="2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yevmiye ocak ayında</a:t>
            </a:r>
            <a:r>
              <a:rPr lang="tr-TR" sz="2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200" b="1" dirty="0" smtClean="0">
                <a:latin typeface="Cambria" pitchFamily="18" charset="0"/>
                <a:cs typeface="Times New Roman" pitchFamily="18" charset="0"/>
              </a:rPr>
              <a:t>envanter mart ayında</a:t>
            </a:r>
            <a:r>
              <a:rPr lang="tr-TR" sz="2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idi.</a:t>
            </a:r>
          </a:p>
          <a:p>
            <a:pPr marL="723900" lvl="2" indent="-6286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Açılış onayının zamanı belirtilmemiş !</a:t>
            </a:r>
          </a:p>
          <a:p>
            <a:pPr marL="723900" lvl="2" indent="-6286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Yönlendirilmiş mesaj defterinin 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ne açılış, ne kapanış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onayının zamanına değinilmemiş.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921500" cy="863600"/>
          </a:xfrm>
        </p:spPr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Tutulacak Defterlerde </a:t>
            </a:r>
            <a:b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Muhasebe Standartlarının Uygulanması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Kanunda sayılanlar dışında tutulacak defterleri  Türkiye Muhasebe Standartları Kurulu (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TMSK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) belirler.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TTK yürürlüğe girdikten sonra ,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TMSK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lağvedilerek, yerine </a:t>
            </a:r>
            <a:r>
              <a:rPr lang="tr-TR" b="1" dirty="0" smtClean="0">
                <a:latin typeface="Cambria" pitchFamily="18" charset="0"/>
              </a:rPr>
              <a:t>Kamu Gözetimi, Muhasebe ve Denetim Standartları Kurumu</a:t>
            </a:r>
            <a:r>
              <a:rPr lang="tr-TR" dirty="0" smtClean="0">
                <a:latin typeface="Cambria" pitchFamily="18" charset="0"/>
              </a:rPr>
              <a:t> kurulmuştur.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Tutulacak defterlerde, ticari işlemler ve malvarlığı durumunu, Türkiye Muhasebe Standartlarına ve bu Kanuna göre açıkça görülebilir bir şekilde ortaya koymak zorunludur. </a:t>
            </a:r>
            <a:endParaRPr lang="tr-TR" sz="1800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9</a:t>
            </a:r>
            <a:endParaRPr lang="tr-TR" sz="4000" dirty="0"/>
          </a:p>
        </p:txBody>
      </p:sp>
      <p:pic>
        <p:nvPicPr>
          <p:cNvPr id="304132" name="Picture 4" descr="http://t3.gstatic.com/images?q=tbn:ANd9GcQd2PCCSPwgeAe2XraCsUjK8iQ8THbThp_1bT7ryDtXYC2j7hZ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584176"/>
            <a:ext cx="4032448" cy="5301208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4139952" y="2420888"/>
            <a:ext cx="50040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6000" b="1" dirty="0" smtClean="0">
                <a:solidFill>
                  <a:srgbClr val="002060"/>
                </a:solidFill>
                <a:latin typeface="Cambria" pitchFamily="18" charset="0"/>
              </a:rPr>
              <a:t>Muhasebe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tr-TR" sz="6000" b="1" dirty="0" smtClean="0">
                <a:solidFill>
                  <a:srgbClr val="002060"/>
                </a:solidFill>
                <a:latin typeface="Cambria" pitchFamily="18" charset="0"/>
              </a:rPr>
              <a:t>Standartları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Türkiye Muhasebe Standartlarını</a:t>
            </a:r>
            <a:b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Uygulama Zorunluluğu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179512" y="1196752"/>
            <a:ext cx="8964488" cy="5472608"/>
          </a:xfrm>
          <a:noFill/>
        </p:spPr>
        <p:txBody>
          <a:bodyPr/>
          <a:lstStyle/>
          <a:p>
            <a:pPr marL="1778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Gerçek ve tüzel kişiler;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ticari defterlerini tutarken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ve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finansal tablolarını düzenlerken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TMSK 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tarafından yayımlanan;</a:t>
            </a:r>
          </a:p>
          <a:p>
            <a:pPr marL="723900" indent="-5461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Türkiye Muhasebe Standartlarına,</a:t>
            </a:r>
          </a:p>
          <a:p>
            <a:pPr marL="723900" indent="-5461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Muhasebe ilkelerine ve </a:t>
            </a:r>
          </a:p>
          <a:p>
            <a:pPr marL="723900" indent="-5461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Bunların ayrılmaz parçası olan yorumlara </a:t>
            </a:r>
          </a:p>
          <a:p>
            <a:pPr marL="177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aynen uymak ve bunları uygulamak zorundadırlar. </a:t>
            </a:r>
            <a:r>
              <a:rPr lang="tr-TR" sz="2400" i="1" dirty="0" smtClean="0">
                <a:latin typeface="Cambria" pitchFamily="18" charset="0"/>
                <a:cs typeface="Times New Roman" pitchFamily="18" charset="0"/>
              </a:rPr>
              <a:t>(m.88)</a:t>
            </a:r>
            <a:endParaRPr lang="tr-TR" sz="2400" dirty="0" smtClean="0">
              <a:latin typeface="Cambria" pitchFamily="18" charset="0"/>
              <a:cs typeface="Times New Roman" pitchFamily="18" charset="0"/>
            </a:endParaRPr>
          </a:p>
          <a:p>
            <a:pPr marL="1778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Bu yükümlülük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01 Ocak 2013 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tarihinde başlayacaktır. </a:t>
            </a:r>
            <a:r>
              <a:rPr lang="tr-TR" sz="2400" i="1" dirty="0" smtClean="0">
                <a:latin typeface="Cambria" pitchFamily="18" charset="0"/>
                <a:cs typeface="Times New Roman" pitchFamily="18" charset="0"/>
              </a:rPr>
              <a:t>(m.1534)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Georgia" pitchFamily="18" charset="0"/>
              </a:rPr>
              <a:t>TMS.</a:t>
            </a:r>
            <a:r>
              <a:rPr lang="tr-TR" b="1" dirty="0" err="1" smtClean="0">
                <a:solidFill>
                  <a:srgbClr val="0070C0"/>
                </a:solidFill>
                <a:latin typeface="Georgia" pitchFamily="18" charset="0"/>
              </a:rPr>
              <a:t>nın</a:t>
            </a:r>
            <a:r>
              <a:rPr lang="tr-TR" b="1" dirty="0" smtClean="0">
                <a:solidFill>
                  <a:srgbClr val="0070C0"/>
                </a:solidFill>
                <a:latin typeface="Georgia" pitchFamily="18" charset="0"/>
              </a:rPr>
              <a:t> Kapsamı ve İçeriği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556792"/>
            <a:ext cx="8748972" cy="5112568"/>
          </a:xfrm>
          <a:noFill/>
        </p:spPr>
        <p:txBody>
          <a:bodyPr/>
          <a:lstStyle/>
          <a:p>
            <a:pPr marL="355600" indent="0">
              <a:spcAft>
                <a:spcPts val="1200"/>
              </a:spcAft>
              <a:buNone/>
            </a:pPr>
            <a:r>
              <a:rPr lang="tr-TR" sz="2600" b="1" u="sng" dirty="0" smtClean="0">
                <a:latin typeface="Cambria" pitchFamily="18" charset="0"/>
                <a:cs typeface="Times New Roman" pitchFamily="18" charset="0"/>
              </a:rPr>
              <a:t>Türkiye muhasebe standartları 3 kaynaktan oluşur;</a:t>
            </a:r>
          </a:p>
          <a:p>
            <a:pPr marL="1077913" indent="-722313">
              <a:spcAft>
                <a:spcPts val="1200"/>
              </a:spcAft>
              <a:buFont typeface="Wingdings" pitchFamily="2" charset="2"/>
              <a:buChar char="q"/>
            </a:pPr>
            <a:r>
              <a:rPr lang="tr-TR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Türkiye Muhasebe Standartları  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	</a:t>
            </a:r>
            <a:r>
              <a:rPr lang="tr-TR" sz="30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(TMS)</a:t>
            </a:r>
          </a:p>
          <a:p>
            <a:pPr marL="1077913" indent="-722313">
              <a:spcAft>
                <a:spcPts val="1200"/>
              </a:spcAft>
              <a:buFont typeface="Wingdings" pitchFamily="2" charset="2"/>
              <a:buChar char="q"/>
            </a:pPr>
            <a:r>
              <a:rPr lang="tr-TR" sz="30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Türkiye Finansal Raporlama Standartları ve yorumları 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	</a:t>
            </a:r>
            <a:r>
              <a:rPr lang="tr-TR" sz="30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(TFRS) </a:t>
            </a:r>
          </a:p>
          <a:p>
            <a:pPr marL="1077913" indent="-722313">
              <a:spcAft>
                <a:spcPts val="1200"/>
              </a:spcAft>
              <a:buFont typeface="Wingdings" pitchFamily="2" charset="2"/>
              <a:buChar char="q"/>
            </a:pPr>
            <a:r>
              <a:rPr lang="tr-TR" sz="3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Küçük ve Orta Büyüklükteki İşletmeler Türkiye  Finansal Raporlama Standartları </a:t>
            </a:r>
            <a:r>
              <a:rPr lang="tr-TR" sz="30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(KOBİ/TFRS)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Georgia" pitchFamily="18" charset="0"/>
              </a:rPr>
              <a:t>YÜRÜRLÜK     TARİHLERİ</a:t>
            </a:r>
            <a:endParaRPr lang="tr-TR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196752"/>
            <a:ext cx="8208912" cy="5472608"/>
          </a:xfrm>
        </p:spPr>
        <p:txBody>
          <a:bodyPr/>
          <a:lstStyle/>
          <a:p>
            <a:pPr marL="1077913" indent="-7223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 smtClean="0">
                <a:latin typeface="Century" pitchFamily="18" charset="0"/>
              </a:rPr>
              <a:t>6102 sayılı </a:t>
            </a:r>
            <a:r>
              <a:rPr lang="tr-TR" sz="2800" b="1" dirty="0" smtClean="0">
                <a:solidFill>
                  <a:srgbClr val="002060"/>
                </a:solidFill>
                <a:latin typeface="Century" pitchFamily="18" charset="0"/>
              </a:rPr>
              <a:t>Türk Ticaret Kanunu</a:t>
            </a:r>
            <a:r>
              <a:rPr lang="tr-TR" sz="2800" dirty="0" smtClean="0">
                <a:latin typeface="Century" pitchFamily="18" charset="0"/>
              </a:rPr>
              <a:t>nun genel yürürlük tarihi</a:t>
            </a:r>
          </a:p>
          <a:p>
            <a:pPr marL="1077913" indent="-7223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entury" pitchFamily="18" charset="0"/>
              </a:rPr>
              <a:t>01 Temmuz 2012</a:t>
            </a:r>
          </a:p>
          <a:p>
            <a:pPr marL="1077913" indent="-7223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 smtClean="0">
                <a:latin typeface="Century" pitchFamily="18" charset="0"/>
              </a:rPr>
              <a:t>olmakla birlikte, bazı hükümleri kısım kısım yürürlüğe girecektir.</a:t>
            </a:r>
          </a:p>
          <a:p>
            <a:pPr marL="1077913" indent="-7223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 smtClean="0">
                <a:latin typeface="Century" pitchFamily="18" charset="0"/>
              </a:rPr>
              <a:t>6103 sayılı </a:t>
            </a:r>
            <a:r>
              <a:rPr lang="tr-TR" sz="2800" b="1" dirty="0" smtClean="0">
                <a:solidFill>
                  <a:srgbClr val="002060"/>
                </a:solidFill>
                <a:latin typeface="Century" pitchFamily="18" charset="0"/>
              </a:rPr>
              <a:t>Türk Ticaret Kanununun Yürürlüğü Ve Uygulama Şekli </a:t>
            </a:r>
            <a:r>
              <a:rPr lang="tr-TR" sz="2800" b="1" dirty="0" err="1" smtClean="0">
                <a:solidFill>
                  <a:srgbClr val="002060"/>
                </a:solidFill>
                <a:latin typeface="Century" pitchFamily="18" charset="0"/>
              </a:rPr>
              <a:t>Hk</a:t>
            </a:r>
            <a:r>
              <a:rPr lang="tr-TR" sz="2800" b="1" dirty="0" smtClean="0">
                <a:solidFill>
                  <a:srgbClr val="002060"/>
                </a:solidFill>
                <a:latin typeface="Century" pitchFamily="18" charset="0"/>
              </a:rPr>
              <a:t> Kanun </a:t>
            </a:r>
            <a:r>
              <a:rPr lang="tr-TR" sz="2800" dirty="0" smtClean="0">
                <a:latin typeface="Century" pitchFamily="18" charset="0"/>
              </a:rPr>
              <a:t>ise bütünüyle</a:t>
            </a:r>
          </a:p>
          <a:p>
            <a:pPr marL="1077913" indent="-7223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entury" pitchFamily="18" charset="0"/>
              </a:rPr>
              <a:t>01 Temmuz 2012</a:t>
            </a:r>
          </a:p>
          <a:p>
            <a:pPr marL="1077913" indent="-7223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 smtClean="0">
                <a:latin typeface="Century" pitchFamily="18" charset="0"/>
              </a:rPr>
              <a:t>Tarihinde yürürlüğe girecektir.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Türkiye Muhasebe Standartlarını</a:t>
            </a:r>
            <a:b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Uygulama Başlangıcı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412776"/>
            <a:ext cx="8748972" cy="5256584"/>
          </a:xfrm>
          <a:noFill/>
        </p:spPr>
        <p:txBody>
          <a:bodyPr/>
          <a:lstStyle/>
          <a:p>
            <a:pPr marL="900113" indent="-5445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2013 defterlerinin TMS.</a:t>
            </a:r>
            <a:r>
              <a:rPr lang="tr-TR" b="1" dirty="0" err="1" smtClean="0">
                <a:latin typeface="Cambria" pitchFamily="18" charset="0"/>
                <a:cs typeface="Times New Roman" pitchFamily="18" charset="0"/>
              </a:rPr>
              <a:t>na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 göre tutulabilmesi için; 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2012 bilançosunun, 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TMS’ye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göre düzeltilmesi ve düzeltilmiş bilançonun 2013 açılış bilançosu olarak ticari defterlere ve finansal tablolara geçirilmesi gerekecektir.</a:t>
            </a:r>
          </a:p>
          <a:p>
            <a:pPr marL="900113" indent="-54451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Özel hesap dönemi nedeniyle; 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Hesap dönemleri 31.12.2012’den sonraki bir tarihte sona erecek işletmeler ise hesap dönemleri sona erdiği tarihte bu geçişi sağlayacaklardır.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627"/>
            <a:ext cx="9144000" cy="5715373"/>
          </a:xfrm>
          <a:prstGeom prst="rect">
            <a:avLst/>
          </a:prstGeom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10</a:t>
            </a:r>
            <a:endParaRPr lang="tr-TR" sz="40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0" y="2558514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r-TR" sz="8800" b="1" dirty="0" smtClean="0">
                <a:solidFill>
                  <a:srgbClr val="002060"/>
                </a:solidFill>
                <a:latin typeface="Cambria" pitchFamily="18" charset="0"/>
              </a:rPr>
              <a:t>Denetim</a:t>
            </a:r>
            <a:endParaRPr lang="tr-TR" sz="8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Murakabe</a:t>
            </a:r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’den	  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Denetim</a:t>
            </a:r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’e    Geçiş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Mevcut TTK.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nda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“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murakıplar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” başlığı altında düzenlenen denetçi ve denetim mekanizması, yeni TTK.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nun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397-406. maddelerinde, “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denetleme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” başlığı altında </a:t>
            </a:r>
            <a:r>
              <a:rPr lang="tr-TR" u="sng" dirty="0" smtClean="0">
                <a:latin typeface="Cambria" pitchFamily="18" charset="0"/>
                <a:cs typeface="Times New Roman" pitchFamily="18" charset="0"/>
              </a:rPr>
              <a:t>tamamen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değiştirilmiştir.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Bu değişiklik;</a:t>
            </a:r>
          </a:p>
          <a:p>
            <a:pPr marL="1077913" indent="-62706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Denetçinin seçimi ve azli</a:t>
            </a:r>
          </a:p>
          <a:p>
            <a:pPr marL="1077913" indent="-62706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Denetçilerin nitelik, görev ve sorumlulukları,</a:t>
            </a:r>
          </a:p>
          <a:p>
            <a:pPr marL="1077913" indent="-62706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Denetim usul ve esasları,</a:t>
            </a:r>
          </a:p>
          <a:p>
            <a:pPr marL="1077913" indent="-627063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Denetim raporları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Konularının tümünü kapsamaktadır.</a:t>
            </a:r>
            <a:endParaRPr lang="tr-TR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Bağımsız Denetim</a:t>
            </a:r>
            <a:endParaRPr lang="tr-TR" sz="4000" dirty="0"/>
          </a:p>
        </p:txBody>
      </p:sp>
      <p:graphicFrame>
        <p:nvGraphicFramePr>
          <p:cNvPr id="7" name="6 Diyagram"/>
          <p:cNvGraphicFramePr/>
          <p:nvPr/>
        </p:nvGraphicFramePr>
        <p:xfrm>
          <a:off x="107504" y="2204864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7 Grup"/>
          <p:cNvGrpSpPr/>
          <p:nvPr/>
        </p:nvGrpSpPr>
        <p:grpSpPr>
          <a:xfrm>
            <a:off x="6804249" y="3585475"/>
            <a:ext cx="2304257" cy="2363805"/>
            <a:chOff x="3516190" y="1368148"/>
            <a:chExt cx="2291374" cy="2363805"/>
          </a:xfrm>
          <a:solidFill>
            <a:schemeClr val="accent2">
              <a:lumMod val="90000"/>
            </a:schemeClr>
          </a:solidFill>
        </p:grpSpPr>
        <p:sp>
          <p:nvSpPr>
            <p:cNvPr id="9" name="8 Oval"/>
            <p:cNvSpPr/>
            <p:nvPr/>
          </p:nvSpPr>
          <p:spPr>
            <a:xfrm>
              <a:off x="3516190" y="1368148"/>
              <a:ext cx="2219768" cy="23638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659401" y="1859745"/>
              <a:ext cx="2148163" cy="13000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r-TR" sz="4000" b="1" kern="1200" dirty="0" smtClean="0"/>
                <a:t>Denetçi</a:t>
              </a:r>
              <a:endParaRPr lang="tr-TR" sz="4000" b="1" kern="1200" dirty="0"/>
            </a:p>
          </p:txBody>
        </p:sp>
      </p:grpSp>
      <p:sp>
        <p:nvSpPr>
          <p:cNvPr id="12" name="11 Çember Ok"/>
          <p:cNvSpPr/>
          <p:nvPr/>
        </p:nvSpPr>
        <p:spPr bwMode="auto">
          <a:xfrm>
            <a:off x="5436096" y="2924944"/>
            <a:ext cx="2088232" cy="1800200"/>
          </a:xfrm>
          <a:prstGeom prst="circularArrow">
            <a:avLst>
              <a:gd name="adj1" fmla="val 7489"/>
              <a:gd name="adj2" fmla="val 1142319"/>
              <a:gd name="adj3" fmla="val 20570179"/>
              <a:gd name="adj4" fmla="val 10568610"/>
              <a:gd name="adj5" fmla="val 12500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64088" y="1196752"/>
            <a:ext cx="367240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Denetim organı şirketin bir organı olmaktan çıkarılmış, </a:t>
            </a:r>
            <a:r>
              <a:rPr lang="tr-TR" sz="2800" b="1" dirty="0" smtClean="0">
                <a:solidFill>
                  <a:srgbClr val="FF0000"/>
                </a:solidFill>
              </a:rPr>
              <a:t>bağımsız</a:t>
            </a:r>
            <a:r>
              <a:rPr lang="tr-TR" sz="2800" dirty="0" smtClean="0"/>
              <a:t> olması sağlanmıştır.</a:t>
            </a:r>
            <a:endParaRPr lang="tr-TR" sz="2800" dirty="0"/>
          </a:p>
        </p:txBody>
      </p:sp>
      <p:sp>
        <p:nvSpPr>
          <p:cNvPr id="13" name="12 Dikdörtgen"/>
          <p:cNvSpPr/>
          <p:nvPr/>
        </p:nvSpPr>
        <p:spPr>
          <a:xfrm>
            <a:off x="1250843" y="2937718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Genel Kurul</a:t>
            </a:r>
            <a:endParaRPr lang="tr-T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Denetimin Kapsam ve Dayanağı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Denetim</a:t>
            </a:r>
            <a:r>
              <a:rPr lang="tr-TR" sz="2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uluslararası denetim standartlarıyla uyumlu 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Türkiye Denetim Standartlarına</a:t>
            </a:r>
            <a:r>
              <a:rPr lang="tr-TR" sz="2600" b="1" dirty="0" smtClean="0">
                <a:solidFill>
                  <a:srgbClr val="FF552D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göre yapılacak ve;</a:t>
            </a:r>
            <a:endParaRPr lang="tr-TR" sz="26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900113" indent="-5445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sz="2600" b="1" dirty="0" smtClean="0">
                <a:latin typeface="Cambria" pitchFamily="18" charset="0"/>
                <a:cs typeface="Times New Roman" pitchFamily="18" charset="0"/>
              </a:rPr>
              <a:t>Anonim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ve </a:t>
            </a:r>
            <a:r>
              <a:rPr lang="tr-TR" sz="2600" b="1" dirty="0" err="1" smtClean="0">
                <a:latin typeface="Cambria" pitchFamily="18" charset="0"/>
                <a:cs typeface="Times New Roman" pitchFamily="18" charset="0"/>
              </a:rPr>
              <a:t>limited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şirketler ile </a:t>
            </a:r>
            <a:r>
              <a:rPr lang="tr-TR" sz="2600" b="1" dirty="0" smtClean="0">
                <a:latin typeface="Cambria" pitchFamily="18" charset="0"/>
                <a:cs typeface="Times New Roman" pitchFamily="18" charset="0"/>
              </a:rPr>
              <a:t>şirketler topluluğu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nun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finansal tablolarını,</a:t>
            </a:r>
            <a:endParaRPr lang="tr-TR" sz="2600" dirty="0" smtClean="0">
              <a:latin typeface="Cambria" pitchFamily="18" charset="0"/>
              <a:cs typeface="Times New Roman" pitchFamily="18" charset="0"/>
            </a:endParaRPr>
          </a:p>
          <a:p>
            <a:pPr marL="900113" indent="-5445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sz="2600" b="1" dirty="0" smtClean="0">
                <a:latin typeface="Cambria" pitchFamily="18" charset="0"/>
                <a:cs typeface="Times New Roman" pitchFamily="18" charset="0"/>
              </a:rPr>
              <a:t>Yönetim kurulu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faaliyet raporunu ve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900113" indent="-544513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Risk denetimini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kapsayacaktır.</a:t>
            </a:r>
          </a:p>
          <a:p>
            <a:pPr marL="1255713" indent="-3556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600" b="1" u="sng" dirty="0" smtClean="0">
                <a:latin typeface="Cambria" pitchFamily="18" charset="0"/>
                <a:cs typeface="Times New Roman" pitchFamily="18" charset="0"/>
              </a:rPr>
              <a:t>Risk denetimi:</a:t>
            </a:r>
          </a:p>
          <a:p>
            <a:pPr marL="1255713" indent="-355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Şirkete yönelik tehditleri teşhis sisteminin bulunup bulunmadığı ve </a:t>
            </a:r>
          </a:p>
          <a:p>
            <a:pPr marL="1255713" indent="-3556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Gerekli önlemlerin alınıp alınmadığını kapsar. </a:t>
            </a:r>
          </a:p>
          <a:p>
            <a:pPr marL="1255713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i="1" dirty="0" smtClean="0">
                <a:latin typeface="Cambria" pitchFamily="18" charset="0"/>
                <a:cs typeface="Times New Roman" pitchFamily="18" charset="0"/>
              </a:rPr>
              <a:t>(m. 397 ve 635)</a:t>
            </a:r>
            <a:endParaRPr lang="tr-TR" sz="200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Denetimden Geçmemenin Sonuçları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 algn="just">
              <a:spcAft>
                <a:spcPts val="1200"/>
              </a:spcAft>
              <a:buNone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Denetçinin </a:t>
            </a:r>
            <a:r>
              <a:rPr lang="tr-TR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denetiminden geçmemiş 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finansal tablolar ile yönetim kurulunun yıllık faaliyet raporu </a:t>
            </a:r>
            <a:r>
              <a:rPr lang="tr-TR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düzenlenmemiş hükmündedir. </a:t>
            </a:r>
          </a:p>
          <a:p>
            <a:pPr marL="355600" indent="0" algn="just">
              <a:spcAft>
                <a:spcPts val="1200"/>
              </a:spcAft>
              <a:buNone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Dolayısıyla bu finansal tablolar üzerinden </a:t>
            </a:r>
            <a:r>
              <a:rPr lang="tr-TR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kar dağıtımı yapılamayacaktır. </a:t>
            </a:r>
          </a:p>
          <a:p>
            <a:pPr marL="3556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3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TTK.</a:t>
            </a:r>
            <a:r>
              <a:rPr lang="tr-TR" sz="3200" b="1" dirty="0" err="1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nda</a:t>
            </a:r>
            <a:r>
              <a:rPr lang="tr-TR" sz="3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3 tür denetçi tanımlanmıştır;</a:t>
            </a:r>
          </a:p>
          <a:p>
            <a:pPr marL="1077913" indent="-72231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Bağımsız denetçi</a:t>
            </a:r>
          </a:p>
          <a:p>
            <a:pPr marL="1077913" indent="-72231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İşlem denetçisi</a:t>
            </a:r>
          </a:p>
          <a:p>
            <a:pPr marL="1077913" indent="-72231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Özel denetçi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BAĞIMSIZ DENETÇİ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412776"/>
            <a:ext cx="8748972" cy="5256584"/>
          </a:xfrm>
          <a:noFill/>
        </p:spPr>
        <p:txBody>
          <a:bodyPr/>
          <a:lstStyle/>
          <a:p>
            <a:pPr marL="355600" indent="0">
              <a:spcAft>
                <a:spcPts val="1200"/>
              </a:spcAft>
              <a:buNone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Şirketin ve şirketler topluluğunun;</a:t>
            </a:r>
          </a:p>
          <a:p>
            <a:pPr marL="1077913" indent="-722313"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Yılsonu ve konsolide </a:t>
            </a: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finansal tablolarını</a:t>
            </a: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,</a:t>
            </a:r>
          </a:p>
          <a:p>
            <a:pPr marL="1077913" indent="-722313"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36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Raporlarını</a:t>
            </a: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, </a:t>
            </a:r>
          </a:p>
          <a:p>
            <a:pPr marL="1077913" indent="-722313"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3600" b="1" dirty="0" smtClean="0">
                <a:solidFill>
                  <a:srgbClr val="FF552D"/>
                </a:solidFill>
                <a:latin typeface="Cambria" pitchFamily="18" charset="0"/>
                <a:cs typeface="Times New Roman" pitchFamily="18" charset="0"/>
              </a:rPr>
              <a:t>Hesaplarını</a:t>
            </a: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 denetler.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İŞLEM DENETÇİSİ</a:t>
            </a:r>
            <a:endParaRPr lang="tr-TR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077913" indent="-7223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Şirketin kuruluşunu,</a:t>
            </a:r>
          </a:p>
          <a:p>
            <a:pPr marL="1077913" indent="-7223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Sermaye artırım ve azaltılmasını,</a:t>
            </a:r>
          </a:p>
          <a:p>
            <a:pPr marL="1077913" indent="-7223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Birleşme, bölünme ve tür değiştirmeyi,</a:t>
            </a:r>
          </a:p>
          <a:p>
            <a:pPr marL="1077913" indent="-7223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Menkul kıymet ihracını veya </a:t>
            </a:r>
          </a:p>
          <a:p>
            <a:pPr marL="1077913" indent="-7223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Şirketin diğer işlem ve kararını denetler.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ÖZEL DENETÇİ</a:t>
            </a:r>
            <a:endParaRPr lang="tr-TR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 algn="just">
              <a:spcAft>
                <a:spcPts val="1200"/>
              </a:spcAft>
              <a:buNone/>
            </a:pPr>
            <a:endParaRPr lang="tr-TR" sz="1000" dirty="0" smtClean="0">
              <a:latin typeface="Cambria" pitchFamily="18" charset="0"/>
              <a:cs typeface="Times New Roman" pitchFamily="18" charset="0"/>
            </a:endParaRPr>
          </a:p>
          <a:p>
            <a:pPr marL="355600" indent="0" algn="just">
              <a:spcAft>
                <a:spcPts val="1200"/>
              </a:spcAft>
              <a:buNone/>
            </a:pPr>
            <a:r>
              <a:rPr lang="tr-TR" sz="3200" b="1" dirty="0" smtClean="0">
                <a:latin typeface="Cambria" pitchFamily="18" charset="0"/>
                <a:cs typeface="Times New Roman" pitchFamily="18" charset="0"/>
              </a:rPr>
              <a:t>Topluluk şirketlerinde,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355600" indent="0" algn="just">
              <a:spcAft>
                <a:spcPts val="1200"/>
              </a:spcAft>
              <a:buNone/>
            </a:pPr>
            <a:r>
              <a:rPr lang="tr-TR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hakim veya bağlı şirketlerin </a:t>
            </a:r>
            <a:r>
              <a:rPr lang="tr-TR" sz="3200" b="1" dirty="0" smtClean="0">
                <a:latin typeface="Cambria" pitchFamily="18" charset="0"/>
                <a:cs typeface="Times New Roman" pitchFamily="18" charset="0"/>
              </a:rPr>
              <a:t>herhangi bir pay sahibinin istemi üzerine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, </a:t>
            </a:r>
          </a:p>
          <a:p>
            <a:pPr marL="355600" indent="0" algn="just">
              <a:spcAft>
                <a:spcPts val="1200"/>
              </a:spcAft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mahkemece atanarak;</a:t>
            </a:r>
          </a:p>
          <a:p>
            <a:pPr marL="355600" indent="0" algn="just">
              <a:spcAft>
                <a:spcPts val="1200"/>
              </a:spcAft>
              <a:buNone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Şirketin, hâkim şirketle veya hâkim şirkete bağlı şirketlerden biriyle olan </a:t>
            </a:r>
            <a:r>
              <a:rPr lang="tr-TR" sz="3200" b="1" dirty="0" smtClean="0">
                <a:latin typeface="Cambria" pitchFamily="18" charset="0"/>
                <a:cs typeface="Times New Roman" pitchFamily="18" charset="0"/>
              </a:rPr>
              <a:t>ilişkisini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 inceler.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Bağımsız Denetime Tabi Olacak Finansal Tablolar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endParaRPr lang="tr-TR" sz="1000" dirty="0" smtClean="0">
              <a:latin typeface="Cambria" pitchFamily="18" charset="0"/>
              <a:cs typeface="Times New Roman" pitchFamily="18" charset="0"/>
            </a:endParaRPr>
          </a:p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Finansal durum tablosu (bilanço)</a:t>
            </a:r>
          </a:p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Kapsamlı gelir tablosu</a:t>
            </a:r>
          </a:p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Nakit akış tablosu</a:t>
            </a:r>
          </a:p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tr-TR" sz="3600" dirty="0" err="1" smtClean="0">
                <a:latin typeface="Cambria" pitchFamily="18" charset="0"/>
                <a:cs typeface="Times New Roman" pitchFamily="18" charset="0"/>
              </a:rPr>
              <a:t>Özkaynak</a:t>
            </a: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 değişim tablosu</a:t>
            </a:r>
          </a:p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Dipnotlar</a:t>
            </a:r>
          </a:p>
          <a:p>
            <a:pPr marL="1274763" indent="-742950" algn="just">
              <a:spcAft>
                <a:spcPts val="1200"/>
              </a:spcAft>
              <a:buFont typeface="+mj-lt"/>
              <a:buAutoNum type="arabicPeriod"/>
            </a:pPr>
            <a:endParaRPr lang="tr-TR" sz="36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6 Patlama 1"/>
          <p:cNvSpPr/>
          <p:nvPr/>
        </p:nvSpPr>
        <p:spPr bwMode="auto">
          <a:xfrm rot="20945817">
            <a:off x="1590914" y="1972655"/>
            <a:ext cx="7370322" cy="4544740"/>
          </a:xfrm>
          <a:prstGeom prst="irregularSeal1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</a:rPr>
              <a:t>YENİLİKLER !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419872" y="-387424"/>
            <a:ext cx="53435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TÜRK TİCARET KANUNU</a:t>
            </a:r>
            <a:endParaRPr kumimoji="0" lang="tr-TR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9 Dikdörtgen"/>
          <p:cNvSpPr/>
          <p:nvPr/>
        </p:nvSpPr>
        <p:spPr bwMode="auto">
          <a:xfrm rot="18859546">
            <a:off x="2694089" y="2180860"/>
            <a:ext cx="2348705" cy="4781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</a:rPr>
              <a:t>Önemli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 anchor="ctr"/>
          <a:lstStyle/>
          <a:p>
            <a:pPr algn="ct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Denetçi Olabilecekler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900113" indent="-627063" algn="just">
              <a:spcAft>
                <a:spcPts val="1200"/>
              </a:spcAft>
              <a:buFont typeface="+mj-lt"/>
              <a:buAutoNum type="arabicParenR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Yeminli mali müşavir veya serbest muhasebeci mali müşavirler tarafından kurulan 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bağımsız denetleme kuruluşları</a:t>
            </a:r>
          </a:p>
          <a:p>
            <a:pPr marL="900113" indent="-627063" algn="just">
              <a:spcAft>
                <a:spcPts val="1200"/>
              </a:spcAft>
              <a:buFont typeface="+mj-lt"/>
              <a:buAutoNum type="arabicParenR"/>
            </a:pP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Yeminli mali müşavirler</a:t>
            </a:r>
          </a:p>
          <a:p>
            <a:pPr marL="900113" indent="-627063" algn="just">
              <a:spcAft>
                <a:spcPts val="1200"/>
              </a:spcAft>
              <a:buFont typeface="+mj-lt"/>
              <a:buAutoNum type="arabicParenR"/>
            </a:pP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Serbest muhasebeci mali müşavirler</a:t>
            </a:r>
          </a:p>
          <a:p>
            <a:pPr marL="273050" indent="0" algn="just">
              <a:spcAft>
                <a:spcPts val="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Orta ve küçük ölçekli anonim şirketler, bir veya birden fazla yeminli mali müşaviri veya serbest muhasebeci mali müşaviri denetçi olarak seçebilirler.</a:t>
            </a:r>
          </a:p>
          <a:p>
            <a:pPr marL="27305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Bu konu bir yönetmelikle düzenlenecektir. </a:t>
            </a:r>
          </a:p>
          <a:p>
            <a:pPr marL="27305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i="1" dirty="0" smtClean="0">
                <a:latin typeface="Cambria" pitchFamily="18" charset="0"/>
                <a:cs typeface="Times New Roman" pitchFamily="18" charset="0"/>
              </a:rPr>
              <a:t>(Henüz yayımlanmamıştır.)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/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Denetçi Olamayacaklar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31813" indent="-43656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Denetlenecek şirketin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pay sahibi, yöneticisi veya çalışanı (son 3 yıl dahil),</a:t>
            </a:r>
          </a:p>
          <a:p>
            <a:pPr marL="531813" indent="-43656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Denetlenecek şirketle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bağlantılı bir şirketin; temsilcisi, yöneticisi veya sahibi ya da yüzde yirmiden fazla hissedarı,</a:t>
            </a:r>
          </a:p>
          <a:p>
            <a:pPr marL="531813" indent="-43656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Denetlenecek şirketin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bir yöneticisinin, üçüncü dereceye kadar kan veya kayın </a:t>
            </a:r>
            <a:r>
              <a:rPr lang="tr-TR" sz="2400" dirty="0" err="1" smtClean="0">
                <a:latin typeface="Cambria" pitchFamily="18" charset="0"/>
                <a:cs typeface="Times New Roman" pitchFamily="18" charset="0"/>
              </a:rPr>
              <a:t>hısmı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</a:t>
            </a:r>
            <a:endParaRPr lang="tr-TR" sz="1600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marL="531813" indent="-43656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Denetlenecek şirketle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bağlantılı veya yüzde yirmiden fazla paya sahip olan bir işletmenin çalışanı,</a:t>
            </a:r>
          </a:p>
          <a:p>
            <a:pPr marL="531813" indent="-436563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Denetlenecek şirketin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muhasebeci veya mali müşaviri,</a:t>
            </a:r>
          </a:p>
          <a:p>
            <a:pPr marL="531813" indent="-4365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Denetçi olamaz.</a:t>
            </a:r>
          </a:p>
          <a:p>
            <a:pPr marL="9525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Denetçi, denetleme yaptığı şirkete, </a:t>
            </a: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vergi danışmanlığı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ve </a:t>
            </a:r>
            <a:r>
              <a:rPr lang="tr-TR" sz="2400" u="sng" dirty="0" smtClean="0">
                <a:latin typeface="Cambria" pitchFamily="18" charset="0"/>
                <a:cs typeface="Times New Roman" pitchFamily="18" charset="0"/>
              </a:rPr>
              <a:t>vergi denetimi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dışında, danışmanlık veya hizmet veremez.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 anchor="ctr"/>
          <a:lstStyle/>
          <a:p>
            <a:pPr algn="ct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Denetçinin Seçimi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196752"/>
            <a:ext cx="8964488" cy="5472608"/>
          </a:xfrm>
          <a:noFill/>
        </p:spPr>
        <p:txBody>
          <a:bodyPr/>
          <a:lstStyle/>
          <a:p>
            <a:pPr marL="723900" indent="-4508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Denetçi, şirket genel kurulunca,</a:t>
            </a:r>
          </a:p>
          <a:p>
            <a:pPr marL="723900" indent="-4508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Topluluk denetçisi, ana şirketin genel kurulunca,</a:t>
            </a:r>
          </a:p>
          <a:p>
            <a:pPr marL="723900" indent="-4508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Kanundaki sebeplerin varlığı halinde ise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şirket merkezinin bulunduğu yerdeki asliye ticaret mahkemesi tarafından atanır.</a:t>
            </a:r>
          </a:p>
          <a:p>
            <a:pPr marL="723900" indent="-4508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Denetçi, her faaliyet dönemi için ve mutlaka ilgili faaliyet dönemi bitmeden seçilmelidir. </a:t>
            </a:r>
          </a:p>
          <a:p>
            <a:pPr marL="723900" indent="-45085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i="1" dirty="0" smtClean="0">
                <a:latin typeface="Cambria" pitchFamily="18" charset="0"/>
                <a:cs typeface="Times New Roman" pitchFamily="18" charset="0"/>
              </a:rPr>
              <a:t>	</a:t>
            </a:r>
            <a:r>
              <a:rPr lang="tr-TR" sz="2200" i="1" dirty="0" smtClean="0">
                <a:latin typeface="Cambria" pitchFamily="18" charset="0"/>
                <a:cs typeface="Times New Roman" pitchFamily="18" charset="0"/>
              </a:rPr>
              <a:t>(Faaliyet döneminin 4. ayına kadar)</a:t>
            </a:r>
          </a:p>
          <a:p>
            <a:pPr marL="723900" indent="-4508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İlk uygulama yılı olan 2013 için denetçi seçimi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01 Mart 2013</a:t>
            </a:r>
            <a:r>
              <a:rPr lang="tr-TR" sz="24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tarihine kadar yapılmalıdır. </a:t>
            </a:r>
            <a:r>
              <a:rPr lang="tr-TR" sz="2200" i="1" dirty="0" smtClean="0">
                <a:latin typeface="Cambria" pitchFamily="18" charset="0"/>
                <a:cs typeface="Times New Roman" pitchFamily="18" charset="0"/>
              </a:rPr>
              <a:t>(Geç.m.6)</a:t>
            </a:r>
          </a:p>
          <a:p>
            <a:pPr marL="723900" indent="-4508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Seçilen denetçi, yönetim kurulu tarafından, ticaret siciline tescil ettirilir ve Türkiye Ticaret Sicili Gazetesi ile internet sitesinde ilan edilir.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 anchor="ctr"/>
          <a:lstStyle/>
          <a:p>
            <a:pPr algn="ct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Denetçinin Görevden Alınması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24744"/>
            <a:ext cx="8748972" cy="5544616"/>
          </a:xfrm>
          <a:noFill/>
        </p:spPr>
        <p:txBody>
          <a:bodyPr/>
          <a:lstStyle/>
          <a:p>
            <a:pPr marL="723900" indent="-5461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Denetçi, sadece kanunda yazılı sebep ve şekilde mahkemece görevden alınabilir.</a:t>
            </a:r>
          </a:p>
          <a:p>
            <a:pPr marL="723900" indent="-5461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Denetçi denetleme sözleşmesini, sadece haklı bir sebep varsa veya kendisine karşı görevden alınma davası açılmışsa feshedebilir.</a:t>
            </a:r>
          </a:p>
          <a:p>
            <a:pPr marL="723900" indent="-5461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TTK.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nun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yürürlüğe girmesinden önce atanmış özel denetçiler; henüz raporlarını vermemişlerse, raporlarını artık yeni TTK‘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na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göre hazırlayacaklardır. </a:t>
            </a:r>
          </a:p>
          <a:p>
            <a:pPr marL="723900" indent="-5461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	Ancak, bu denetçiler tazminatsız/yaptırımsız şekilde görevlerinden ayrılabilirler. </a:t>
            </a:r>
            <a:r>
              <a:rPr lang="tr-TR" sz="2000" i="1" dirty="0" smtClean="0">
                <a:latin typeface="Cambria" pitchFamily="18" charset="0"/>
                <a:cs typeface="Times New Roman" pitchFamily="18" charset="0"/>
              </a:rPr>
              <a:t>( 6013/m. 27)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 anchor="ctr"/>
          <a:lstStyle/>
          <a:p>
            <a:pPr algn="ct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Denetçinin Sorumlulukları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-260350" algn="just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Denetçiler, kusurlu hareket ettikleri takdirde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hem şirkete hem de pay sahipleri ile şirket alacaklılarına karşı verdikleri zarar dolayısıyla </a:t>
            </a: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sorumludur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marL="355600" indent="-260350" algn="just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tr-TR" sz="2400" b="1" dirty="0" smtClean="0">
                <a:solidFill>
                  <a:srgbClr val="FF552D"/>
                </a:solidFill>
                <a:latin typeface="Cambria" pitchFamily="18" charset="0"/>
                <a:cs typeface="Times New Roman" pitchFamily="18" charset="0"/>
              </a:rPr>
              <a:t>Kusuru, iddia eden ispatlar.</a:t>
            </a:r>
          </a:p>
          <a:p>
            <a:pPr marL="355600" indent="-260350" algn="just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Denetçi ve bunların yardımcı ve temsilcileri, </a:t>
            </a:r>
            <a:r>
              <a:rPr lang="tr-TR" sz="2400" b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denetimi dürüst ve tarafsız bir şekilde yapmak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ve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sır saklamakla 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yükümlüdürler. </a:t>
            </a:r>
          </a:p>
          <a:p>
            <a:pPr marL="355600" indent="-260350" algn="just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Denetim sırasında öğrendikleri iş ve işletme sırlarını izinsiz olarak kullanamazlar. </a:t>
            </a:r>
          </a:p>
          <a:p>
            <a:pPr marL="355600" indent="-260350" algn="just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İhmali bulunan kişiler hakkında, verdikleri zarar sebebiyle, </a:t>
            </a:r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her bir denetim için 100.000 TL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, pay senetleri </a:t>
            </a:r>
            <a:r>
              <a:rPr lang="tr-TR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borsada işlem gören anonim şirketlerde ise 300.000 </a:t>
            </a:r>
            <a:r>
              <a:rPr lang="tr-TR" sz="24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TL</a:t>
            </a:r>
            <a:r>
              <a:rPr lang="tr-TR" sz="2400" dirty="0" err="1" smtClean="0">
                <a:latin typeface="Cambria" pitchFamily="18" charset="0"/>
                <a:cs typeface="Times New Roman" pitchFamily="18" charset="0"/>
              </a:rPr>
              <a:t>’na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 kadar </a:t>
            </a: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tazminat</a:t>
            </a:r>
            <a:r>
              <a:rPr lang="tr-TR" sz="2400" dirty="0" smtClean="0">
                <a:latin typeface="Cambria" pitchFamily="18" charset="0"/>
                <a:cs typeface="Times New Roman" pitchFamily="18" charset="0"/>
              </a:rPr>
              <a:t>a hükmedilebilir.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 anchor="ctr"/>
          <a:lstStyle/>
          <a:p>
            <a:pPr algn="ct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Denetim Raporları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196752"/>
            <a:ext cx="9144000" cy="5472608"/>
          </a:xfrm>
          <a:noFill/>
        </p:spPr>
        <p:txBody>
          <a:bodyPr/>
          <a:lstStyle/>
          <a:p>
            <a:pPr marL="723900" indent="-5461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Olumlu görüş raporu</a:t>
            </a:r>
          </a:p>
          <a:p>
            <a:pPr marL="723900" indent="-5461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Sınırlı olumlu görüş raporu</a:t>
            </a:r>
          </a:p>
          <a:p>
            <a:pPr marL="1778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200" dirty="0" smtClean="0">
                <a:latin typeface="Cambria" pitchFamily="18" charset="0"/>
                <a:cs typeface="Times New Roman" pitchFamily="18" charset="0"/>
              </a:rPr>
              <a:t>Finansal tabloların düzeltilebilecek aykırılıklar içerdiği ve sonuca etkilerinin kapsamlı ve büyük olmadığı</a:t>
            </a:r>
          </a:p>
          <a:p>
            <a:pPr marL="723900" indent="-5461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Olumsuz görüş raporu</a:t>
            </a:r>
          </a:p>
          <a:p>
            <a:pPr marL="1778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200" dirty="0" smtClean="0">
                <a:latin typeface="Cambria" pitchFamily="18" charset="0"/>
                <a:cs typeface="Times New Roman" pitchFamily="18" charset="0"/>
              </a:rPr>
              <a:t>Sınırlı olumlu görüş bildirmek </a:t>
            </a:r>
            <a:r>
              <a:rPr lang="tr-TR" sz="2200" u="sng" dirty="0" smtClean="0">
                <a:latin typeface="Cambria" pitchFamily="18" charset="0"/>
                <a:cs typeface="Times New Roman" pitchFamily="18" charset="0"/>
              </a:rPr>
              <a:t>dahi</a:t>
            </a:r>
            <a:r>
              <a:rPr lang="tr-TR" sz="2200" dirty="0" smtClean="0">
                <a:latin typeface="Cambria" pitchFamily="18" charset="0"/>
                <a:cs typeface="Times New Roman" pitchFamily="18" charset="0"/>
              </a:rPr>
              <a:t> mümkün değilse…</a:t>
            </a:r>
          </a:p>
          <a:p>
            <a:pPr marL="723900" indent="-5461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400" b="1" dirty="0" smtClean="0">
                <a:latin typeface="Cambria" pitchFamily="18" charset="0"/>
                <a:cs typeface="Times New Roman" pitchFamily="18" charset="0"/>
              </a:rPr>
              <a:t>Görüş bildirmekten kaçınma</a:t>
            </a:r>
          </a:p>
          <a:p>
            <a:pPr marL="1778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Şirket defterlerinde belirsizlikler bulunması veya şirket tarafından kısıtlamalar yapılması hâlinde; denetçi, görüş vermekten kaçınabilir.  </a:t>
            </a:r>
          </a:p>
          <a:p>
            <a:pPr marL="1778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u="sng" dirty="0" smtClean="0">
                <a:latin typeface="Cambria" pitchFamily="18" charset="0"/>
                <a:cs typeface="Times New Roman" pitchFamily="18" charset="0"/>
              </a:rPr>
              <a:t>Kaçınma olumsuz görüşün sonuçlarını doğurur. </a:t>
            </a:r>
          </a:p>
          <a:p>
            <a:pPr marL="1778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Olumsuz görüş halinde </a:t>
            </a:r>
            <a:r>
              <a:rPr lang="tr-TR" sz="2000" b="1" dirty="0" smtClean="0">
                <a:latin typeface="Cambria" pitchFamily="18" charset="0"/>
                <a:cs typeface="Times New Roman" pitchFamily="18" charset="0"/>
              </a:rPr>
              <a:t>genel kurul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000" b="1" dirty="0" smtClean="0">
                <a:latin typeface="Cambria" pitchFamily="18" charset="0"/>
                <a:cs typeface="Times New Roman" pitchFamily="18" charset="0"/>
              </a:rPr>
              <a:t>kâr-zararla ilgili bir karar alamaz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.   YK </a:t>
            </a:r>
            <a:r>
              <a:rPr lang="tr-TR" sz="2000" b="1" dirty="0" smtClean="0">
                <a:latin typeface="Cambria" pitchFamily="18" charset="0"/>
                <a:cs typeface="Times New Roman" pitchFamily="18" charset="0"/>
              </a:rPr>
              <a:t>4 iş günü içinde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, genel kurulu toplantıya çağırır ve </a:t>
            </a:r>
            <a:r>
              <a:rPr lang="tr-TR" sz="2000" b="1" dirty="0" smtClean="0">
                <a:latin typeface="Cambria" pitchFamily="18" charset="0"/>
                <a:cs typeface="Times New Roman" pitchFamily="18" charset="0"/>
              </a:rPr>
              <a:t>istifa eder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. Genel kurul yeni bir yönetim kurulu seçer. Yeni  yönetim kurulu altı ay içinde, finansal tabloları </a:t>
            </a:r>
            <a:r>
              <a:rPr lang="tr-TR" sz="2000" b="1" dirty="0" smtClean="0">
                <a:latin typeface="Cambria" pitchFamily="18" charset="0"/>
                <a:cs typeface="Times New Roman" pitchFamily="18" charset="0"/>
              </a:rPr>
              <a:t>yeniden hazırlatır 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ve </a:t>
            </a:r>
            <a:r>
              <a:rPr lang="tr-TR" sz="2000" b="1" dirty="0" smtClean="0">
                <a:latin typeface="Cambria" pitchFamily="18" charset="0"/>
                <a:cs typeface="Times New Roman" pitchFamily="18" charset="0"/>
              </a:rPr>
              <a:t>aynı denetçinin </a:t>
            </a:r>
            <a:r>
              <a:rPr lang="tr-TR" sz="2000" dirty="0" smtClean="0">
                <a:latin typeface="Cambria" pitchFamily="18" charset="0"/>
                <a:cs typeface="Times New Roman" pitchFamily="18" charset="0"/>
              </a:rPr>
              <a:t>denetimine sunar.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şirketin paras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11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491880" y="414908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Georgia" pitchFamily="18" charset="0"/>
              </a:rPr>
              <a:t>Şirkete Borçlanma Yasağı</a:t>
            </a:r>
            <a:endParaRPr lang="tr-TR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1"/>
            <a:ext cx="8244408" cy="1052736"/>
          </a:xfrm>
        </p:spPr>
        <p:txBody>
          <a:bodyPr anchor="ctr"/>
          <a:lstStyle/>
          <a:p>
            <a:pPr algn="ct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Pay Sahibi ve Ortakların Borçlanması</a:t>
            </a:r>
            <a:endParaRPr lang="tr-TR" sz="34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196752"/>
            <a:ext cx="9144000" cy="5661248"/>
          </a:xfrm>
          <a:noFill/>
        </p:spPr>
        <p:txBody>
          <a:bodyPr/>
          <a:lstStyle/>
          <a:p>
            <a:pPr marL="723900" indent="-3683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Anonim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ve </a:t>
            </a:r>
            <a:r>
              <a:rPr lang="tr-TR" sz="26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limited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şirket pay sahipleri ve ortakları şirkete borçlanamaz.  İki istisnası vardır;</a:t>
            </a:r>
          </a:p>
          <a:p>
            <a:pPr marL="1255713" indent="-53181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İştirak taahhüdünden doğan borçlar </a:t>
            </a:r>
          </a:p>
          <a:p>
            <a:pPr marL="1255713" indent="-531813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Şirket ile ortağının işletmesi arasında,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her iki tarafın işletme konularına giren bir işlemden doğan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ve </a:t>
            </a:r>
            <a:r>
              <a:rPr lang="tr-TR" sz="2600" b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emsalleriyle aynı veya benzer şartlara tabi tutulan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borçlar    </a:t>
            </a:r>
            <a:r>
              <a:rPr lang="tr-TR" sz="1800" i="1" dirty="0" smtClean="0">
                <a:latin typeface="Cambria" pitchFamily="18" charset="0"/>
                <a:cs typeface="Times New Roman" pitchFamily="18" charset="0"/>
              </a:rPr>
              <a:t>(6102/md. 358 ve 644)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Yasağın başlangıcı, kanunun yürürlük tarihi olan 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01.Temmuz.2012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’dir.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Yasağa aykırı olarak şirkete borçlananlar, </a:t>
            </a:r>
            <a:r>
              <a:rPr lang="tr-TR" sz="2600" b="1" u="sng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üç yüz günden az olmamak üzere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adli para cezası ile cezalandırılır.       </a:t>
            </a:r>
            <a:r>
              <a:rPr lang="tr-TR" sz="2000" i="1" dirty="0" smtClean="0">
                <a:latin typeface="Cambria" pitchFamily="18" charset="0"/>
                <a:cs typeface="Times New Roman" pitchFamily="18" charset="0"/>
              </a:rPr>
              <a:t>(6102/md. 562/5-c)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1"/>
            <a:ext cx="8244408" cy="1052736"/>
          </a:xfrm>
        </p:spPr>
        <p:txBody>
          <a:bodyPr anchor="ctr"/>
          <a:lstStyle/>
          <a:p>
            <a:pPr algn="ct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Yönetim Kurulu Üyeleri ve Yakınlarının Borçlanması</a:t>
            </a:r>
            <a:endParaRPr lang="tr-TR" sz="34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412776"/>
            <a:ext cx="9144000" cy="5445224"/>
          </a:xfrm>
          <a:noFill/>
        </p:spPr>
        <p:txBody>
          <a:bodyPr/>
          <a:lstStyle/>
          <a:p>
            <a:pPr marL="982663" indent="-6270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30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Anonim Şirket Yönetim kurulu üyeleri 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ve       </a:t>
            </a:r>
            <a:r>
              <a:rPr lang="tr-TR" sz="30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3. dereceye kadar kan ve kayın hısımları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 şirkete </a:t>
            </a:r>
            <a:r>
              <a:rPr lang="tr-TR" sz="3000" b="1" dirty="0" smtClean="0">
                <a:latin typeface="Cambria" pitchFamily="18" charset="0"/>
                <a:cs typeface="Times New Roman" pitchFamily="18" charset="0"/>
              </a:rPr>
              <a:t>nakit ve ayın olarak borçlanamazlar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.  </a:t>
            </a:r>
            <a:r>
              <a:rPr lang="tr-TR" sz="2400" i="1" dirty="0" smtClean="0">
                <a:latin typeface="Cambria" pitchFamily="18" charset="0"/>
                <a:cs typeface="Times New Roman" pitchFamily="18" charset="0"/>
              </a:rPr>
              <a:t>(m.395)</a:t>
            </a:r>
          </a:p>
          <a:p>
            <a:pPr marL="982663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Borçlanmaları halinde, borçlanan kişiler;</a:t>
            </a:r>
          </a:p>
          <a:p>
            <a:pPr marL="1433513" indent="-4508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Üç yüz günden az olmamak üzere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 adli para cezası </a:t>
            </a:r>
            <a:r>
              <a:rPr lang="tr-TR" sz="2400" i="1" dirty="0" smtClean="0">
                <a:latin typeface="Cambria" pitchFamily="18" charset="0"/>
                <a:cs typeface="Times New Roman" pitchFamily="18" charset="0"/>
              </a:rPr>
              <a:t>(m.562/5-d)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 ile cezalandırılır. 	</a:t>
            </a:r>
          </a:p>
          <a:p>
            <a:pPr marL="1433513" indent="-4508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000" i="1" dirty="0" smtClean="0">
                <a:latin typeface="Cambria" pitchFamily="18" charset="0"/>
                <a:cs typeface="Times New Roman" pitchFamily="18" charset="0"/>
              </a:rPr>
              <a:t>Bundan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 başka, şirket alacaklıları, bu kişiler için </a:t>
            </a:r>
            <a:r>
              <a:rPr lang="tr-TR" sz="3000" b="1" dirty="0" smtClean="0">
                <a:latin typeface="Cambria" pitchFamily="18" charset="0"/>
                <a:cs typeface="Times New Roman" pitchFamily="18" charset="0"/>
              </a:rPr>
              <a:t>doğrudan takip </a:t>
            </a:r>
            <a:r>
              <a:rPr lang="tr-TR" sz="3000" dirty="0" smtClean="0">
                <a:latin typeface="Cambria" pitchFamily="18" charset="0"/>
                <a:cs typeface="Times New Roman" pitchFamily="18" charset="0"/>
              </a:rPr>
              <a:t>başlatabilecektir.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Mevcut Borçların Tasfiyesi</a:t>
            </a:r>
            <a:endParaRPr lang="tr-TR" sz="36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Yasanın yürürlük tarihinde mevcut borçlar, yürürlük tarihinden itibaren </a:t>
            </a:r>
            <a:r>
              <a:rPr lang="tr-TR" sz="2500" b="1" dirty="0" smtClean="0">
                <a:latin typeface="Cambria" pitchFamily="18" charset="0"/>
                <a:cs typeface="Times New Roman" pitchFamily="18" charset="0"/>
              </a:rPr>
              <a:t>3 yıl içinde 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(</a:t>
            </a:r>
            <a:r>
              <a:rPr lang="tr-TR" sz="25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01.Temmuz.2015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’e kadar) </a:t>
            </a: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nakden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 ödenerek tasfiye edilecektir.</a:t>
            </a:r>
          </a:p>
          <a:p>
            <a:pPr marL="723900" indent="-3683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Borcun kısmen veya tamamen başkası tarafından üstlenilmesi, </a:t>
            </a:r>
          </a:p>
          <a:p>
            <a:pPr marL="723900" indent="-3683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Borç için kambiyo senedi verilmesi, </a:t>
            </a:r>
          </a:p>
          <a:p>
            <a:pPr marL="723900" indent="-3683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Ödeme planı yapılması veya </a:t>
            </a:r>
          </a:p>
          <a:p>
            <a:pPr marL="723900" indent="-3683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Benzeri yollara başvurulması </a:t>
            </a: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tasfiye sayılmaz.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Mevcut borçlar belirtilen süre içinde </a:t>
            </a:r>
            <a:r>
              <a:rPr lang="tr-TR" sz="2500" b="1" dirty="0" smtClean="0">
                <a:latin typeface="Cambria" pitchFamily="18" charset="0"/>
                <a:cs typeface="Times New Roman" pitchFamily="18" charset="0"/>
              </a:rPr>
              <a:t>tasfiye edilmezse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, yukarıda belirtilen </a:t>
            </a:r>
            <a:r>
              <a:rPr lang="tr-TR" sz="2500" b="1" dirty="0" smtClean="0">
                <a:latin typeface="Cambria" pitchFamily="18" charset="0"/>
                <a:cs typeface="Times New Roman" pitchFamily="18" charset="0"/>
              </a:rPr>
              <a:t>adli para cezası uygulanır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Tasfiye süresinin geçmesinden sonra, (</a:t>
            </a:r>
            <a:r>
              <a:rPr lang="tr-TR" sz="25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01.Temmuz.2015 tarihinden itibaren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) şirketin alacaklıları, alacakları için, şirkete </a:t>
            </a:r>
            <a:r>
              <a:rPr lang="tr-TR" sz="2500" b="1" dirty="0" smtClean="0">
                <a:latin typeface="Cambria" pitchFamily="18" charset="0"/>
                <a:cs typeface="Times New Roman" pitchFamily="18" charset="0"/>
              </a:rPr>
              <a:t>borçlu olan ortak hakkında takibata girişebilir</a:t>
            </a:r>
            <a:r>
              <a:rPr lang="tr-TR" sz="2500" dirty="0" smtClean="0"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800" b="1" dirty="0" smtClean="0">
                <a:solidFill>
                  <a:srgbClr val="0070C0"/>
                </a:solidFill>
                <a:latin typeface="Cambria" pitchFamily="18" charset="0"/>
              </a:rPr>
              <a:t>ÖNEMLİ YENİLİKLER</a:t>
            </a:r>
          </a:p>
        </p:txBody>
      </p:sp>
      <p:sp>
        <p:nvSpPr>
          <p:cNvPr id="8" name="7 Dikdörtgen"/>
          <p:cNvSpPr>
            <a:spLocks/>
          </p:cNvSpPr>
          <p:nvPr/>
        </p:nvSpPr>
        <p:spPr>
          <a:xfrm>
            <a:off x="179512" y="1268761"/>
            <a:ext cx="8712968" cy="52168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Tek ortaklı şirket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Asgari sermaye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Ana sözleşme uyumu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Yönetim yapısı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Nisaplar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İnternet sitesi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E-toplantı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Tutulacak defterler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b="1" dirty="0" smtClean="0">
                <a:latin typeface="Cambria" pitchFamily="18" charset="0"/>
              </a:rPr>
              <a:t>Muhasebe Standartları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Denetim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Borçlanma yasağı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Bileşik faiz yasağı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Şirket ölçekleri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Şirket birleşmeleri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Şirketler topluluğu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Cezalar</a:t>
            </a:r>
          </a:p>
          <a:p>
            <a:pPr marL="711200" indent="-711200" algn="l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tr-TR" sz="2800" b="1" dirty="0" smtClean="0">
                <a:latin typeface="Cambria" pitchFamily="18" charset="0"/>
              </a:rPr>
              <a:t>İkincil mevzuat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bilesik faiz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9" y="1165527"/>
            <a:ext cx="9135591" cy="5692473"/>
          </a:xfrm>
          <a:prstGeom prst="rect">
            <a:avLst/>
          </a:prstGeom>
          <a:effectLst/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12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51520" y="1358766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Georgia" pitchFamily="18" charset="0"/>
              </a:rPr>
              <a:t>Bileşik Faiz Yasağı</a:t>
            </a:r>
            <a:endParaRPr lang="tr-TR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Ticari işlerde faiz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2060848"/>
            <a:ext cx="3348372" cy="460851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95250" indent="0">
              <a:spcAft>
                <a:spcPts val="1200"/>
              </a:spcAft>
              <a:buNone/>
            </a:pPr>
            <a:r>
              <a:rPr lang="tr-TR" sz="2400" b="1" u="sng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Eski</a:t>
            </a:r>
            <a:r>
              <a:rPr lang="tr-TR" sz="2400" b="1" u="sng" dirty="0" smtClean="0">
                <a:latin typeface="Century" pitchFamily="18" charset="0"/>
                <a:cs typeface="Times New Roman" pitchFamily="18" charset="0"/>
              </a:rPr>
              <a:t> TTK md. 8</a:t>
            </a:r>
          </a:p>
          <a:p>
            <a:pPr marL="363538" indent="-268288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Cari hesaplar</a:t>
            </a:r>
          </a:p>
          <a:p>
            <a:pPr marL="363538" indent="-268288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Borçlu bakımından 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ticari iş mahiyetindeki ödünç sözleşmeleri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3707904" y="2060848"/>
            <a:ext cx="5256584" cy="460851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95250" indent="0">
              <a:spcAft>
                <a:spcPts val="1200"/>
              </a:spcAft>
              <a:buNone/>
            </a:pPr>
            <a:r>
              <a:rPr lang="tr-TR" sz="2400" b="1" u="sng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Yeni</a:t>
            </a:r>
            <a:r>
              <a:rPr lang="tr-TR" sz="2400" b="1" u="sng" dirty="0" smtClean="0">
                <a:latin typeface="Century" pitchFamily="18" charset="0"/>
                <a:cs typeface="Times New Roman" pitchFamily="18" charset="0"/>
              </a:rPr>
              <a:t> TTK md. 8</a:t>
            </a:r>
          </a:p>
          <a:p>
            <a:pPr marL="363538" indent="-268288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Cari hesaplar</a:t>
            </a:r>
          </a:p>
          <a:p>
            <a:pPr marL="363538" indent="-268288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Her iki taraf bakımından da</a:t>
            </a:r>
            <a:r>
              <a:rPr lang="tr-TR" sz="24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ticari iş mahiyetindeki ödünç sözleşmeleri</a:t>
            </a:r>
          </a:p>
          <a:p>
            <a:pPr marL="363538" indent="-268288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400" dirty="0" smtClean="0"/>
              <a:t>Sözleşenleri tacir olmayanlara uygulanmaz</a:t>
            </a:r>
          </a:p>
          <a:p>
            <a:pPr marL="363538" indent="-268288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400" dirty="0" smtClean="0">
                <a:latin typeface="Century" pitchFamily="18" charset="0"/>
                <a:cs typeface="Times New Roman" pitchFamily="18" charset="0"/>
              </a:rPr>
              <a:t>Bu hükümlere aykırı olarak işletilen faiz yok hükmündedir.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51520" y="119675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entury" pitchFamily="18" charset="0"/>
              </a:rPr>
              <a:t>Faizin anaparaya eklenerek birlikte tekrar faiz yürütülmesi (</a:t>
            </a:r>
            <a:r>
              <a:rPr lang="tr-TR" b="1" dirty="0" smtClean="0">
                <a:solidFill>
                  <a:srgbClr val="0070C0"/>
                </a:solidFill>
                <a:latin typeface="Century" pitchFamily="18" charset="0"/>
              </a:rPr>
              <a:t>bileşik faiz</a:t>
            </a:r>
            <a:r>
              <a:rPr lang="tr-TR" b="1" dirty="0" smtClean="0">
                <a:latin typeface="Century" pitchFamily="18" charset="0"/>
              </a:rPr>
              <a:t>) şartındaki değişiklik;</a:t>
            </a:r>
            <a:endParaRPr lang="tr-TR" b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Ne Değişti ? - 1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51520" y="1196752"/>
            <a:ext cx="8712968" cy="5472608"/>
          </a:xfrm>
          <a:noFill/>
        </p:spPr>
        <p:txBody>
          <a:bodyPr/>
          <a:lstStyle/>
          <a:p>
            <a:pPr marL="531813" indent="-436563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Bileşik faiz yürütülebilmesinin temel şartı olan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ticari iş niteliği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tr-TR" sz="2600" b="1" u="sng" dirty="0" smtClean="0">
                <a:latin typeface="Cambria" pitchFamily="18" charset="0"/>
                <a:cs typeface="Times New Roman" pitchFamily="18" charset="0"/>
              </a:rPr>
              <a:t>yalnız borçlu bakımından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aranmakta iken, </a:t>
            </a:r>
            <a:r>
              <a:rPr lang="tr-TR" sz="2600" b="1" u="sng" dirty="0" smtClean="0">
                <a:latin typeface="Cambria" pitchFamily="18" charset="0"/>
                <a:cs typeface="Times New Roman" pitchFamily="18" charset="0"/>
              </a:rPr>
              <a:t>her iki taraf bakımından da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ticari olma şartı getirilmiştir.</a:t>
            </a:r>
          </a:p>
          <a:p>
            <a:pPr marL="531813" indent="-436563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Ödünç para verme işleri, bankalar, tasarruf sandıkları ve tarım kredi kooperatifleri hakkındaki özel hükümler saklı tutularak, bu kurumların kendi mevzuatları elvermesi halinde  </a:t>
            </a:r>
            <a:r>
              <a:rPr lang="tr-TR" sz="2600" b="1" dirty="0" smtClean="0">
                <a:latin typeface="Cambria" pitchFamily="18" charset="0"/>
                <a:cs typeface="Times New Roman" pitchFamily="18" charset="0"/>
              </a:rPr>
              <a:t>borçlusu bakımından ticari olmayan işlemlerde de bileşik faiz uygulanmakta idi.</a:t>
            </a:r>
          </a:p>
          <a:p>
            <a:pPr marL="531813" indent="-436563" algn="just">
              <a:spcAft>
                <a:spcPts val="12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	Bu hüküm madde metninden çıkarılarak, geniş bir kitleyi ilgilendiren sorun -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borçlu lehine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- çözülmüştür.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Ne Değişti ? - 2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51520" y="1196752"/>
            <a:ext cx="8712968" cy="5472608"/>
          </a:xfrm>
          <a:noFill/>
        </p:spPr>
        <p:txBody>
          <a:bodyPr/>
          <a:lstStyle/>
          <a:p>
            <a:pPr marL="531813" indent="-436563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Tüketicinin korunmasına ilişkin hükümler saklı tutularak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tüketici lehine durum pekiştirilmiştir.</a:t>
            </a:r>
          </a:p>
          <a:p>
            <a:pPr marL="531813" indent="-436563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Her iki taraf bakımından da ticari olmayan işlerde ve tüketicinin korunmasına ilişkin hükümlere aykırı olarak işletilen faiz 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yok hükmünde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sayılmıştır.</a:t>
            </a:r>
          </a:p>
          <a:p>
            <a:pPr marL="531813" indent="-4365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600" u="sng" dirty="0" smtClean="0">
                <a:latin typeface="Cambria" pitchFamily="18" charset="0"/>
                <a:cs typeface="Times New Roman" pitchFamily="18" charset="0"/>
              </a:rPr>
              <a:t>Bileşik faiz öngören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ve </a:t>
            </a:r>
            <a:r>
              <a:rPr lang="tr-TR" sz="2600" u="sng" dirty="0" smtClean="0">
                <a:latin typeface="Cambria" pitchFamily="18" charset="0"/>
                <a:cs typeface="Times New Roman" pitchFamily="18" charset="0"/>
              </a:rPr>
              <a:t>her iki tarafı da tacir olmayan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mevcut sözleşmelerin, bu Kanun yürürlüğe girdiği tarihten itibaren 3 ay içinde (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01 Ekim 2012 tarihine kadar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) değiştirilmesi ve bu hükümlerin sözleşmeden çıkarılması gerekmektedir.</a:t>
            </a:r>
          </a:p>
          <a:p>
            <a:pPr marL="531813" indent="-43656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	Bu işlemde Damga Vergisi aranmayacaktır.    </a:t>
            </a:r>
            <a:r>
              <a:rPr lang="tr-TR" sz="2000" i="1" dirty="0" smtClean="0">
                <a:latin typeface="Cambria" pitchFamily="18" charset="0"/>
                <a:cs typeface="Times New Roman" pitchFamily="18" charset="0"/>
              </a:rPr>
              <a:t>(6103/md. 9)</a:t>
            </a:r>
          </a:p>
          <a:p>
            <a:pPr marL="531813" indent="-436563" algn="just">
              <a:spcAft>
                <a:spcPts val="1200"/>
              </a:spcAft>
              <a:buFont typeface="Wingdings" pitchFamily="2" charset="2"/>
              <a:buChar char="§"/>
            </a:pPr>
            <a:endParaRPr lang="tr-TR" sz="26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http://www.hdresimler.com/wallpapers/plazalar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1" cy="5733256"/>
          </a:xfrm>
          <a:prstGeom prst="rect">
            <a:avLst/>
          </a:prstGeom>
          <a:noFill/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13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800200" y="1129968"/>
            <a:ext cx="7308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accent1"/>
                </a:solidFill>
                <a:latin typeface="Georgia" pitchFamily="18" charset="0"/>
              </a:rPr>
              <a:t>İşletme ve Şirket Ölçekleri</a:t>
            </a:r>
            <a:endParaRPr lang="tr-TR" sz="60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225425"/>
            <a:ext cx="8064896" cy="863600"/>
          </a:xfrm>
        </p:spPr>
        <p:txBody>
          <a:bodyPr anchor="ctr"/>
          <a:lstStyle/>
          <a:p>
            <a:pPr marL="900113" indent="-900113" algn="ct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1) 		Küçük ve Orta Büyüklükteki İşletmeler 	</a:t>
            </a:r>
            <a:r>
              <a:rPr lang="tr-TR" sz="3400" b="1" dirty="0" smtClean="0">
                <a:solidFill>
                  <a:srgbClr val="002060"/>
                </a:solidFill>
                <a:latin typeface="Cambria" pitchFamily="18" charset="0"/>
              </a:rPr>
              <a:t>(KOBİ)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80975" indent="0" algn="just">
              <a:spcAft>
                <a:spcPts val="600"/>
              </a:spcAft>
              <a:buNone/>
            </a:pPr>
            <a:endParaRPr lang="tr-TR" sz="1000" dirty="0" smtClean="0">
              <a:latin typeface="Cambria" pitchFamily="18" charset="0"/>
              <a:cs typeface="Times New Roman" pitchFamily="18" charset="0"/>
            </a:endParaRPr>
          </a:p>
          <a:p>
            <a:pPr marL="180975" indent="0" algn="just">
              <a:spcAft>
                <a:spcPts val="600"/>
              </a:spcAft>
              <a:buNone/>
            </a:pPr>
            <a:r>
              <a:rPr lang="tr-TR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KOBİ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’leri tanımlayan ölçütler, </a:t>
            </a:r>
          </a:p>
          <a:p>
            <a:pPr marL="180975" indent="0" algn="just">
              <a:spcAft>
                <a:spcPts val="600"/>
              </a:spcAft>
              <a:buNone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Türkiye Odalar ve Borsalar Birliği (</a:t>
            </a:r>
            <a:r>
              <a:rPr lang="tr-TR" sz="3200" b="1" dirty="0" smtClean="0">
                <a:latin typeface="Cambria" pitchFamily="18" charset="0"/>
                <a:cs typeface="Times New Roman" pitchFamily="18" charset="0"/>
              </a:rPr>
              <a:t>TOBB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) ve </a:t>
            </a:r>
            <a:r>
              <a:rPr lang="tr-TR" sz="3200" b="1" dirty="0" smtClean="0">
                <a:latin typeface="Cambria" pitchFamily="18" charset="0"/>
                <a:cs typeface="Times New Roman" pitchFamily="18" charset="0"/>
              </a:rPr>
              <a:t>Kamu Gözetimi Kurumu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nun görüşleri alınarak, </a:t>
            </a:r>
            <a:r>
              <a:rPr lang="tr-TR" sz="3200" b="1" dirty="0" smtClean="0">
                <a:latin typeface="Cambria" pitchFamily="18" charset="0"/>
                <a:cs typeface="Times New Roman" pitchFamily="18" charset="0"/>
              </a:rPr>
              <a:t>Sanayi ve Ticaret Bakanlığı 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tarafından </a:t>
            </a:r>
            <a:r>
              <a:rPr lang="tr-TR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yönetmelikle</a:t>
            </a: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 düzenlenir.</a:t>
            </a:r>
          </a:p>
          <a:p>
            <a:pPr marL="180975" indent="0" algn="just">
              <a:spcAft>
                <a:spcPts val="600"/>
              </a:spcAft>
              <a:buNone/>
            </a:pPr>
            <a:r>
              <a:rPr lang="tr-TR" sz="3200" dirty="0" smtClean="0">
                <a:latin typeface="Cambria" pitchFamily="18" charset="0"/>
                <a:cs typeface="Times New Roman" pitchFamily="18" charset="0"/>
              </a:rPr>
              <a:t>Bu ölçütler, sermaye şirketleri için de geçerlidir.</a:t>
            </a:r>
          </a:p>
          <a:p>
            <a:pPr marL="180975" indent="0" algn="just">
              <a:spcAft>
                <a:spcPts val="600"/>
              </a:spcAft>
              <a:buNone/>
            </a:pPr>
            <a:r>
              <a:rPr lang="tr-TR" sz="2000" i="1" dirty="0" smtClean="0">
                <a:latin typeface="Cambria" pitchFamily="18" charset="0"/>
                <a:cs typeface="Times New Roman" pitchFamily="18" charset="0"/>
              </a:rPr>
              <a:t>(6102/MD. 1522)</a:t>
            </a:r>
          </a:p>
          <a:p>
            <a:pPr marL="180975" indent="0" algn="just">
              <a:spcAft>
                <a:spcPts val="600"/>
              </a:spcAft>
              <a:buNone/>
            </a:pPr>
            <a:r>
              <a:rPr lang="tr-TR" sz="3000" i="1" dirty="0" smtClean="0">
                <a:latin typeface="Cambria" pitchFamily="18" charset="0"/>
                <a:cs typeface="Times New Roman" pitchFamily="18" charset="0"/>
              </a:rPr>
              <a:t>Bu yönetmelik henüz yayımlanmamıştır.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05725" cy="1089025"/>
          </a:xfrm>
        </p:spPr>
        <p:txBody>
          <a:bodyPr anchor="ctr"/>
          <a:lstStyle/>
          <a:p>
            <a:pPr marL="742950" indent="-742950" algn="ct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2) 		Büyük Sermaye Şirketleri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809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KOBİ’ler için belirlenen ölçütlerin üzerindeki sermaye şirketleri 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büyük sermaye şirketi 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sayılır.</a:t>
            </a:r>
          </a:p>
          <a:p>
            <a:pPr marL="1809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200" b="1" dirty="0" smtClean="0">
                <a:latin typeface="Cambria" pitchFamily="18" charset="0"/>
                <a:cs typeface="Times New Roman" pitchFamily="18" charset="0"/>
              </a:rPr>
              <a:t>Aşağıdaki şirketler, KOBİ de olsa büyük sermaye şirketi sayılır:</a:t>
            </a:r>
          </a:p>
          <a:p>
            <a:pPr marL="1809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a) Sermaye piyasasında işlem gören sermaye şirketleri.</a:t>
            </a:r>
          </a:p>
          <a:p>
            <a:pPr marL="1809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b) Bankalar, yatırım bankaları, sigorta ve emeklilik şirketleri ve benzerleri.</a:t>
            </a:r>
          </a:p>
          <a:p>
            <a:pPr marL="1809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KOBİ ölçütleri, ardışık iki dönemde aşılmışsa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veya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bu ölçütlerin altında kalınmışsa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şirketin büyüklük yönünden </a:t>
            </a:r>
            <a:r>
              <a:rPr lang="tr-TR" sz="2600" b="1" dirty="0" smtClean="0">
                <a:latin typeface="Cambria" pitchFamily="18" charset="0"/>
                <a:cs typeface="Times New Roman" pitchFamily="18" charset="0"/>
              </a:rPr>
              <a:t>konumu değişir.</a:t>
            </a: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1809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  <a:cs typeface="Times New Roman" pitchFamily="18" charset="0"/>
              </a:rPr>
              <a:t>Tür değiştirme ve birleşmelerde şirketin konumu, izleyen ilk bilanço gününde belirlenir.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0"/>
            <a:ext cx="6552977" cy="1089025"/>
          </a:xfrm>
        </p:spPr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İşletme ve Şirket Ölçeklerinin Uygulama Alanı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412776"/>
            <a:ext cx="8748972" cy="5256584"/>
          </a:xfrm>
          <a:noFill/>
        </p:spPr>
        <p:txBody>
          <a:bodyPr/>
          <a:lstStyle/>
          <a:p>
            <a:pPr marL="355600" indent="0" algn="just">
              <a:spcAft>
                <a:spcPts val="600"/>
              </a:spcAft>
              <a:buNone/>
            </a:pPr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Şirket ölçekleri</a:t>
            </a:r>
          </a:p>
          <a:p>
            <a:pPr marL="1800225" indent="-725488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Defter tutma</a:t>
            </a:r>
          </a:p>
          <a:p>
            <a:pPr marL="1800225" indent="-725488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Finansal tablolar</a:t>
            </a:r>
          </a:p>
          <a:p>
            <a:pPr marL="1800225" indent="-725488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Finansal Raporlama</a:t>
            </a:r>
          </a:p>
          <a:p>
            <a:pPr marL="1800225" indent="-725488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Denetim</a:t>
            </a:r>
          </a:p>
          <a:p>
            <a:pPr marL="355600" indent="0" algn="just">
              <a:spcAft>
                <a:spcPts val="600"/>
              </a:spcAft>
              <a:buNone/>
            </a:pP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gibi uygulamalarda </a:t>
            </a:r>
            <a:r>
              <a:rPr lang="tr-TR" sz="3600" b="1" dirty="0" smtClean="0">
                <a:latin typeface="Cambria" pitchFamily="18" charset="0"/>
                <a:cs typeface="Times New Roman" pitchFamily="18" charset="0"/>
              </a:rPr>
              <a:t>belirleyici kriterler </a:t>
            </a:r>
            <a:r>
              <a:rPr lang="tr-TR" sz="3600" dirty="0" smtClean="0">
                <a:latin typeface="Cambria" pitchFamily="18" charset="0"/>
                <a:cs typeface="Times New Roman" pitchFamily="18" charset="0"/>
              </a:rPr>
              <a:t>haline getirilmiştir.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infoturk.com/wp-content/uploads/2010/12/birles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508264"/>
          </a:xfrm>
          <a:prstGeom prst="rect">
            <a:avLst/>
          </a:prstGeom>
          <a:noFill/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14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195736" y="372225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Georgia" pitchFamily="18" charset="0"/>
              </a:rPr>
              <a:t>Şirket Birleşmeleri</a:t>
            </a:r>
            <a:endParaRPr lang="tr-TR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Geçerli Birleşmeler - 1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725488">
              <a:buNone/>
            </a:pPr>
            <a:r>
              <a:rPr lang="tr-TR" sz="2600" b="1" u="sng" dirty="0" smtClean="0">
                <a:latin typeface="Cambria" pitchFamily="18" charset="0"/>
              </a:rPr>
              <a:t>Sermaye şirketleri ve Kooperatifler</a:t>
            </a:r>
          </a:p>
          <a:p>
            <a:pPr marL="725488"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</a:rPr>
              <a:t>Sermaye şirketleriyle</a:t>
            </a:r>
          </a:p>
          <a:p>
            <a:pPr marL="725488"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</a:rPr>
              <a:t>Kooperatiflerle</a:t>
            </a:r>
          </a:p>
          <a:p>
            <a:pPr marL="725488">
              <a:buFont typeface="Wingdings" pitchFamily="2" charset="2"/>
              <a:buChar char="§"/>
            </a:pPr>
            <a:r>
              <a:rPr lang="tr-TR" sz="2600" dirty="0" smtClean="0">
                <a:latin typeface="Cambria" pitchFamily="18" charset="0"/>
              </a:rPr>
              <a:t>Devralan olmaları şartıyla, kollektif ve komandit şirketlerle,</a:t>
            </a:r>
          </a:p>
          <a:p>
            <a:pPr marL="725488">
              <a:buNone/>
            </a:pPr>
            <a:r>
              <a:rPr lang="tr-TR" sz="2600" b="1" u="sng" dirty="0" smtClean="0">
                <a:latin typeface="Cambria" pitchFamily="18" charset="0"/>
              </a:rPr>
              <a:t>Şahıs şirketleri</a:t>
            </a:r>
          </a:p>
          <a:p>
            <a:pPr marL="725488"/>
            <a:r>
              <a:rPr lang="tr-TR" sz="2600" dirty="0" smtClean="0">
                <a:latin typeface="Cambria" pitchFamily="18" charset="0"/>
              </a:rPr>
              <a:t>Şahıs şirketleriyle</a:t>
            </a:r>
          </a:p>
          <a:p>
            <a:pPr marL="725488"/>
            <a:r>
              <a:rPr lang="tr-TR" sz="2600" dirty="0" smtClean="0">
                <a:latin typeface="Cambria" pitchFamily="18" charset="0"/>
              </a:rPr>
              <a:t>Devrolunan olmaları şartıyla, sermaye şirketleriyle</a:t>
            </a:r>
          </a:p>
          <a:p>
            <a:pPr marL="725488"/>
            <a:r>
              <a:rPr lang="tr-TR" sz="2600" dirty="0" smtClean="0">
                <a:latin typeface="Cambria" pitchFamily="18" charset="0"/>
              </a:rPr>
              <a:t>Devrolunan olmaları şartıyla, kooperatiflerle birleşebilirler. </a:t>
            </a:r>
            <a:r>
              <a:rPr lang="tr-TR" sz="2000" i="1" dirty="0" smtClean="0">
                <a:latin typeface="Cambria" pitchFamily="18" charset="0"/>
              </a:rPr>
              <a:t>(m.137)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300" b="1" dirty="0" smtClean="0">
                <a:solidFill>
                  <a:srgbClr val="006600"/>
                </a:solidFill>
                <a:latin typeface="Cambria" pitchFamily="18" charset="0"/>
              </a:rPr>
              <a:t>Eski TTK </a:t>
            </a:r>
            <a:r>
              <a:rPr lang="tr-TR" sz="2300" b="1" dirty="0" smtClean="0">
                <a:solidFill>
                  <a:srgbClr val="FF0000"/>
                </a:solidFill>
                <a:latin typeface="Cambria" pitchFamily="18" charset="0"/>
              </a:rPr>
              <a:t>aynı neviden </a:t>
            </a:r>
            <a:r>
              <a:rPr lang="tr-TR" sz="2300" b="1" dirty="0" smtClean="0">
                <a:solidFill>
                  <a:srgbClr val="006600"/>
                </a:solidFill>
                <a:latin typeface="Cambria" pitchFamily="18" charset="0"/>
              </a:rPr>
              <a:t>şirketlerin birleşmesine izin veriyordu.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Kiriş"/>
          <p:cNvSpPr/>
          <p:nvPr/>
        </p:nvSpPr>
        <p:spPr bwMode="auto">
          <a:xfrm rot="17526711">
            <a:off x="5446505" y="4534687"/>
            <a:ext cx="1245026" cy="1322090"/>
          </a:xfrm>
          <a:prstGeom prst="chord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Kiriş"/>
          <p:cNvSpPr/>
          <p:nvPr/>
        </p:nvSpPr>
        <p:spPr bwMode="auto">
          <a:xfrm rot="6749941">
            <a:off x="5404797" y="1363799"/>
            <a:ext cx="1245026" cy="1322090"/>
          </a:xfrm>
          <a:prstGeom prst="chord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Kiriş"/>
          <p:cNvSpPr/>
          <p:nvPr/>
        </p:nvSpPr>
        <p:spPr bwMode="auto">
          <a:xfrm rot="6749941">
            <a:off x="3646305" y="1363799"/>
            <a:ext cx="1245026" cy="1322090"/>
          </a:xfrm>
          <a:prstGeom prst="chord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Yuvarlatılmış Dikdörtgen"/>
          <p:cNvSpPr/>
          <p:nvPr/>
        </p:nvSpPr>
        <p:spPr bwMode="auto">
          <a:xfrm>
            <a:off x="2699792" y="2420888"/>
            <a:ext cx="4680520" cy="2304256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rPr>
              <a:t>Tek ortaklı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rPr>
              <a:t>şirket</a:t>
            </a:r>
          </a:p>
        </p:txBody>
      </p:sp>
      <p:sp>
        <p:nvSpPr>
          <p:cNvPr id="21" name="20 Kiriş"/>
          <p:cNvSpPr/>
          <p:nvPr/>
        </p:nvSpPr>
        <p:spPr bwMode="auto">
          <a:xfrm rot="1407875">
            <a:off x="1223886" y="2768375"/>
            <a:ext cx="1721080" cy="1624617"/>
          </a:xfrm>
          <a:prstGeom prst="chor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</a:t>
            </a:r>
            <a:endParaRPr lang="tr-TR" sz="4000" dirty="0"/>
          </a:p>
        </p:txBody>
      </p:sp>
      <p:sp>
        <p:nvSpPr>
          <p:cNvPr id="32" name="31 Çarpma"/>
          <p:cNvSpPr/>
          <p:nvPr/>
        </p:nvSpPr>
        <p:spPr bwMode="auto">
          <a:xfrm>
            <a:off x="4860032" y="4365104"/>
            <a:ext cx="2448272" cy="1872208"/>
          </a:xfrm>
          <a:prstGeom prst="mathMultiply">
            <a:avLst>
              <a:gd name="adj1" fmla="val 3365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Çarpma"/>
          <p:cNvSpPr/>
          <p:nvPr/>
        </p:nvSpPr>
        <p:spPr bwMode="auto">
          <a:xfrm>
            <a:off x="4788024" y="908720"/>
            <a:ext cx="2448272" cy="1872208"/>
          </a:xfrm>
          <a:prstGeom prst="mathMultiply">
            <a:avLst>
              <a:gd name="adj1" fmla="val 3365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Çarpma"/>
          <p:cNvSpPr/>
          <p:nvPr/>
        </p:nvSpPr>
        <p:spPr bwMode="auto">
          <a:xfrm>
            <a:off x="2987824" y="908720"/>
            <a:ext cx="2448272" cy="1872208"/>
          </a:xfrm>
          <a:prstGeom prst="mathMultiply">
            <a:avLst>
              <a:gd name="adj1" fmla="val 3365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Kiriş"/>
          <p:cNvSpPr/>
          <p:nvPr/>
        </p:nvSpPr>
        <p:spPr bwMode="auto">
          <a:xfrm rot="17526711">
            <a:off x="3606793" y="4529615"/>
            <a:ext cx="1245026" cy="1322090"/>
          </a:xfrm>
          <a:prstGeom prst="chord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Çarpma"/>
          <p:cNvSpPr/>
          <p:nvPr/>
        </p:nvSpPr>
        <p:spPr bwMode="auto">
          <a:xfrm>
            <a:off x="2987824" y="4365104"/>
            <a:ext cx="2448272" cy="1872208"/>
          </a:xfrm>
          <a:prstGeom prst="mathMultiply">
            <a:avLst>
              <a:gd name="adj1" fmla="val 3365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Geçerli Birleşmeler - 2</a:t>
            </a:r>
          </a:p>
        </p:txBody>
      </p:sp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251521" y="1268760"/>
          <a:ext cx="8640962" cy="5184575"/>
        </p:xfrm>
        <a:graphic>
          <a:graphicData uri="http://schemas.openxmlformats.org/drawingml/2006/table">
            <a:tbl>
              <a:tblPr/>
              <a:tblGrid>
                <a:gridCol w="1512167"/>
                <a:gridCol w="2376265"/>
                <a:gridCol w="2376265"/>
                <a:gridCol w="2376265"/>
              </a:tblGrid>
              <a:tr h="6961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2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4000" b="1" dirty="0">
                          <a:solidFill>
                            <a:schemeClr val="accent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Devir Alan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764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2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Sermaye Şirketi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70C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Kooperatif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66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Şahıs Şirketi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(Kollektif ve Komandit)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937330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4000" b="1" dirty="0">
                          <a:solidFill>
                            <a:schemeClr val="accent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Devir Olan</a:t>
                      </a:r>
                    </a:p>
                  </a:txBody>
                  <a:tcPr marL="68303" marR="6830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Sermaye Şirketi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Sermaye Şirketi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2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73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70C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Kooperatif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70C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Kooperatif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28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73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66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Şahıs Şirketi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66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Şahıs Şirketi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0066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Şahıs Şirketi</a:t>
                      </a:r>
                    </a:p>
                  </a:txBody>
                  <a:tcPr marL="68303" marR="68303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http://mapsdanismanlik.com/images/PLAZALAR%20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24743"/>
            <a:ext cx="9144001" cy="5733257"/>
          </a:xfrm>
          <a:prstGeom prst="rect">
            <a:avLst/>
          </a:prstGeom>
          <a:noFill/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15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932040" y="1124744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b="1" dirty="0" smtClean="0">
                <a:solidFill>
                  <a:srgbClr val="FF0000"/>
                </a:solidFill>
                <a:latin typeface="Georgia" pitchFamily="18" charset="0"/>
              </a:rPr>
              <a:t>Şirketler </a:t>
            </a:r>
            <a:r>
              <a:rPr lang="tr-TR" sz="5400" b="1" dirty="0" smtClean="0">
                <a:solidFill>
                  <a:srgbClr val="FF0000"/>
                </a:solidFill>
                <a:latin typeface="Georgia" pitchFamily="18" charset="0"/>
              </a:rPr>
              <a:t>Topluluğu</a:t>
            </a:r>
            <a:endParaRPr lang="tr-TR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576" y="225425"/>
            <a:ext cx="8136904" cy="863600"/>
          </a:xfrm>
        </p:spPr>
        <p:txBody>
          <a:bodyPr anchor="ctr"/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Hâkim Ve Bağlı Şirket</a:t>
            </a:r>
            <a:endParaRPr lang="tr-TR" sz="4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640960" cy="5472608"/>
          </a:xfrm>
        </p:spPr>
        <p:txBody>
          <a:bodyPr/>
          <a:lstStyle/>
          <a:p>
            <a:pPr marL="174625" indent="0" algn="just">
              <a:spcAft>
                <a:spcPts val="600"/>
              </a:spcAft>
              <a:buNone/>
            </a:pPr>
            <a:r>
              <a:rPr lang="tr-TR" sz="3000" u="sng" dirty="0" smtClean="0">
                <a:latin typeface="Cambria" pitchFamily="18" charset="0"/>
              </a:rPr>
              <a:t>Genel olarak</a:t>
            </a:r>
            <a:r>
              <a:rPr lang="tr-TR" sz="3000" dirty="0" smtClean="0">
                <a:latin typeface="Cambria" pitchFamily="18" charset="0"/>
              </a:rPr>
              <a:t>, bir ticaret şirketi, diğer bir ticaret şirketinin, doğrudan veya dolaylı olarak </a:t>
            </a:r>
            <a:r>
              <a:rPr lang="tr-TR" sz="2800" b="1" dirty="0" smtClean="0">
                <a:solidFill>
                  <a:srgbClr val="002060"/>
                </a:solidFill>
                <a:latin typeface="Cambria" pitchFamily="18" charset="0"/>
              </a:rPr>
              <a:t>oy haklarının çoğunluğuna sahipse</a:t>
            </a:r>
            <a:r>
              <a:rPr lang="tr-TR" sz="2800" dirty="0" smtClean="0">
                <a:latin typeface="Cambria" pitchFamily="18" charset="0"/>
              </a:rPr>
              <a:t>,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</a:rPr>
              <a:t>birinci şirket hâkim</a:t>
            </a:r>
            <a:r>
              <a:rPr lang="tr-TR" sz="2800" dirty="0" smtClean="0">
                <a:latin typeface="Cambria" pitchFamily="18" charset="0"/>
              </a:rPr>
              <a:t>, </a:t>
            </a:r>
            <a:r>
              <a:rPr lang="tr-TR" sz="2800" b="1" dirty="0" smtClean="0">
                <a:solidFill>
                  <a:srgbClr val="0070C0"/>
                </a:solidFill>
                <a:latin typeface="Cambria" pitchFamily="18" charset="0"/>
              </a:rPr>
              <a:t>diğeri bağlı</a:t>
            </a:r>
            <a:r>
              <a:rPr lang="tr-TR" sz="30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tr-TR" sz="3000" dirty="0" smtClean="0">
                <a:latin typeface="Cambria" pitchFamily="18" charset="0"/>
              </a:rPr>
              <a:t>şirkettir.</a:t>
            </a:r>
          </a:p>
          <a:p>
            <a:pPr marL="174625" indent="0" algn="just">
              <a:spcAft>
                <a:spcPts val="600"/>
              </a:spcAft>
              <a:buNone/>
            </a:pPr>
            <a:r>
              <a:rPr lang="tr-TR" sz="3000" dirty="0" smtClean="0">
                <a:latin typeface="Cambria" pitchFamily="18" charset="0"/>
              </a:rPr>
              <a:t>Hakim şirketin, bir veya birkaç bağlı şirket aracılığıyla kurduğu hâkimiyet ise, </a:t>
            </a:r>
            <a:r>
              <a:rPr lang="tr-TR" sz="2800" b="1" dirty="0" smtClean="0">
                <a:solidFill>
                  <a:srgbClr val="002060"/>
                </a:solidFill>
                <a:latin typeface="Cambria" pitchFamily="18" charset="0"/>
              </a:rPr>
              <a:t>dolaylı hâkimiyettir.</a:t>
            </a:r>
          </a:p>
          <a:p>
            <a:pPr marL="174625" indent="0" algn="just">
              <a:spcAft>
                <a:spcPts val="600"/>
              </a:spcAft>
              <a:buNone/>
            </a:pPr>
            <a:r>
              <a:rPr lang="tr-TR" sz="3000" dirty="0" smtClean="0">
                <a:latin typeface="Cambria" pitchFamily="18" charset="0"/>
              </a:rPr>
              <a:t>Şirkete doğrudan veya dolaylı olarak bağlı bulunan şirketler, onunla birlikte </a:t>
            </a:r>
            <a:r>
              <a:rPr lang="tr-TR" sz="3000" b="1" dirty="0" smtClean="0">
                <a:latin typeface="Cambria" pitchFamily="18" charset="0"/>
              </a:rPr>
              <a:t>şirketler topluluğu</a:t>
            </a:r>
            <a:r>
              <a:rPr lang="tr-TR" sz="3000" dirty="0" smtClean="0">
                <a:latin typeface="Cambria" pitchFamily="18" charset="0"/>
              </a:rPr>
              <a:t>nu oluşturur. Hâkim şirketler </a:t>
            </a:r>
            <a:r>
              <a:rPr lang="tr-TR" sz="3000" b="1" dirty="0" smtClean="0">
                <a:solidFill>
                  <a:srgbClr val="002060"/>
                </a:solidFill>
                <a:latin typeface="Cambria" pitchFamily="18" charset="0"/>
              </a:rPr>
              <a:t>ana</a:t>
            </a:r>
            <a:r>
              <a:rPr lang="tr-TR" sz="3000" dirty="0" smtClean="0">
                <a:latin typeface="Cambria" pitchFamily="18" charset="0"/>
              </a:rPr>
              <a:t>, bağlı şirketler </a:t>
            </a:r>
            <a:r>
              <a:rPr lang="tr-TR" sz="3000" b="1" dirty="0" smtClean="0">
                <a:solidFill>
                  <a:srgbClr val="002060"/>
                </a:solidFill>
                <a:latin typeface="Cambria" pitchFamily="18" charset="0"/>
              </a:rPr>
              <a:t>yavru şirket</a:t>
            </a:r>
            <a:r>
              <a:rPr lang="tr-TR" sz="3000" dirty="0" smtClean="0">
                <a:latin typeface="Cambria" pitchFamily="18" charset="0"/>
              </a:rPr>
              <a:t> konumundadır.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Karşılıklı İştirak ve </a:t>
            </a:r>
            <a:b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Hakların Donması</a:t>
            </a:r>
            <a:endParaRPr lang="tr-TR" sz="3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536575" indent="-449263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dirty="0" smtClean="0">
                <a:latin typeface="Cambria" pitchFamily="18" charset="0"/>
              </a:rPr>
              <a:t>Birbirlerinin paylarının </a:t>
            </a:r>
            <a:r>
              <a:rPr lang="tr-TR" sz="2600" b="1" dirty="0" smtClean="0">
                <a:latin typeface="Cambria" pitchFamily="18" charset="0"/>
              </a:rPr>
              <a:t>en az dörtte birine </a:t>
            </a:r>
            <a:r>
              <a:rPr lang="tr-TR" sz="2600" dirty="0" smtClean="0">
                <a:latin typeface="Cambria" pitchFamily="18" charset="0"/>
              </a:rPr>
              <a:t>sahip bulunan sermaye şirketleri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karşılıklı iştirak </a:t>
            </a:r>
            <a:r>
              <a:rPr lang="tr-TR" sz="2600" dirty="0" smtClean="0">
                <a:latin typeface="Cambria" pitchFamily="18" charset="0"/>
              </a:rPr>
              <a:t>durumundadır.</a:t>
            </a:r>
          </a:p>
          <a:p>
            <a:pPr marL="536575" indent="-449263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tr-TR" sz="2600" b="1" dirty="0" smtClean="0">
                <a:latin typeface="Cambria" pitchFamily="18" charset="0"/>
              </a:rPr>
              <a:t>Bilerek sağlanan </a:t>
            </a:r>
            <a:r>
              <a:rPr lang="tr-TR" sz="2600" dirty="0" smtClean="0">
                <a:latin typeface="Cambria" pitchFamily="18" charset="0"/>
              </a:rPr>
              <a:t>karşılıklı iştirakte pay sahipliği haklarının sadece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dörtte biri </a:t>
            </a:r>
            <a:r>
              <a:rPr lang="tr-TR" sz="2600" dirty="0" smtClean="0">
                <a:latin typeface="Cambria" pitchFamily="18" charset="0"/>
              </a:rPr>
              <a:t>kullanılabilir.</a:t>
            </a:r>
          </a:p>
          <a:p>
            <a:pPr marL="53657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Bedelsiz payları edinme hakkı hariç, diğer tüm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pay sahipliği hakları donar</a:t>
            </a:r>
            <a:r>
              <a:rPr lang="tr-TR" sz="2600" dirty="0" smtClean="0">
                <a:latin typeface="Cambria" pitchFamily="18" charset="0"/>
              </a:rPr>
              <a:t>.</a:t>
            </a:r>
          </a:p>
          <a:p>
            <a:pPr marL="53657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Söz konusu paylar toplantı ve karar nisabının hesaplanmasında dikkate alınmaz. </a:t>
            </a:r>
            <a:r>
              <a:rPr lang="tr-TR" sz="2200" i="1" dirty="0" smtClean="0">
                <a:latin typeface="Cambria" pitchFamily="18" charset="0"/>
              </a:rPr>
              <a:t>(6102/md. 201)</a:t>
            </a:r>
          </a:p>
          <a:p>
            <a:pPr marL="53657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Bu hüküm, TTK.</a:t>
            </a:r>
            <a:r>
              <a:rPr lang="tr-TR" sz="2600" dirty="0" err="1" smtClean="0">
                <a:latin typeface="Cambria" pitchFamily="18" charset="0"/>
              </a:rPr>
              <a:t>nun</a:t>
            </a:r>
            <a:r>
              <a:rPr lang="tr-TR" sz="2600" dirty="0" smtClean="0">
                <a:latin typeface="Cambria" pitchFamily="18" charset="0"/>
              </a:rPr>
              <a:t> yayımı tarihinden itibaren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iki yıl sonra (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</a:rPr>
              <a:t>14 Şubat 2013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  <a:r>
              <a:rPr lang="tr-TR" sz="2600" dirty="0" smtClean="0">
                <a:latin typeface="Cambria" pitchFamily="18" charset="0"/>
              </a:rPr>
              <a:t>yürürlüğe girer. </a:t>
            </a:r>
            <a:r>
              <a:rPr lang="tr-TR" sz="2200" i="1" dirty="0" smtClean="0">
                <a:latin typeface="Cambria" pitchFamily="18" charset="0"/>
              </a:rPr>
              <a:t>(6103/md. 19)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Hâkimiyetin Hukuka Aykırı Kullanılması</a:t>
            </a:r>
            <a:endParaRPr lang="tr-TR" sz="3600" b="1" dirty="0">
              <a:solidFill>
                <a:srgbClr val="FF552D"/>
              </a:solidFill>
              <a:latin typeface="Cambria" pitchFamily="18" charset="0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640960" cy="5472608"/>
          </a:xfrm>
        </p:spPr>
        <p:txBody>
          <a:bodyPr/>
          <a:lstStyle/>
          <a:p>
            <a:pPr marL="174625" indent="0" algn="just">
              <a:spcAft>
                <a:spcPts val="600"/>
              </a:spcAft>
              <a:buNone/>
            </a:pPr>
            <a:r>
              <a:rPr lang="tr-TR" sz="2600" b="1" dirty="0" smtClean="0">
                <a:latin typeface="Cambria" pitchFamily="18" charset="0"/>
              </a:rPr>
              <a:t>Hâkim şirket, hâkimiyetini bağlı şirketi kayba uğratacak şekilde kullanamaz.</a:t>
            </a:r>
            <a:r>
              <a:rPr lang="tr-TR" sz="2600" dirty="0" smtClean="0">
                <a:latin typeface="Cambria" pitchFamily="18" charset="0"/>
              </a:rPr>
              <a:t> </a:t>
            </a:r>
          </a:p>
          <a:p>
            <a:pPr marL="17462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Kullanmışsa “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</a:rPr>
              <a:t>denkleştirme</a:t>
            </a:r>
            <a:r>
              <a:rPr lang="tr-TR" sz="2600" dirty="0" smtClean="0">
                <a:latin typeface="Cambria" pitchFamily="18" charset="0"/>
              </a:rPr>
              <a:t>” yoluyla gidermelidir.</a:t>
            </a:r>
          </a:p>
          <a:p>
            <a:pPr marL="17462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Denkleştirme en geç o faaliyet yılı sonuna kadar,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fiilen</a:t>
            </a:r>
            <a:r>
              <a:rPr lang="tr-TR" sz="2600" dirty="0" smtClean="0">
                <a:latin typeface="Cambria" pitchFamily="18" charset="0"/>
              </a:rPr>
              <a:t> veya bağlı şirkete denk değerde bir 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istem hakkı tanınarak </a:t>
            </a:r>
            <a:r>
              <a:rPr lang="tr-TR" sz="2600" dirty="0" smtClean="0">
                <a:latin typeface="Cambria" pitchFamily="18" charset="0"/>
              </a:rPr>
              <a:t>yerine getirilir.</a:t>
            </a:r>
          </a:p>
          <a:p>
            <a:pPr marL="17462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Kanunun yürürlük tarihinden önce böyle bir kayıp varsa, iki yıl içinde (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</a:rPr>
              <a:t>01 Temmuz 2014’e kadar</a:t>
            </a:r>
            <a:r>
              <a:rPr lang="tr-TR" sz="2600" dirty="0" smtClean="0">
                <a:latin typeface="Cambria" pitchFamily="18" charset="0"/>
              </a:rPr>
              <a:t>) denkleştirilmesi gerekir. </a:t>
            </a:r>
            <a:r>
              <a:rPr lang="tr-TR" sz="2200" i="1" dirty="0" smtClean="0">
                <a:latin typeface="Cambria" pitchFamily="18" charset="0"/>
              </a:rPr>
              <a:t>(6103/md. 18)</a:t>
            </a:r>
          </a:p>
          <a:p>
            <a:pPr marL="174625" indent="0" algn="just">
              <a:spcAft>
                <a:spcPts val="600"/>
              </a:spcAft>
              <a:buNone/>
            </a:pPr>
            <a:r>
              <a:rPr lang="tr-TR" sz="2600" dirty="0" smtClean="0">
                <a:latin typeface="Cambria" pitchFamily="18" charset="0"/>
              </a:rPr>
              <a:t>Bu sürelerde denkleştirilmezse kaybın tazmini için dava hakkı hemen kullanılabilir. </a:t>
            </a:r>
            <a:r>
              <a:rPr lang="tr-TR" sz="2200" i="1" dirty="0" smtClean="0">
                <a:latin typeface="Cambria" pitchFamily="18" charset="0"/>
              </a:rPr>
              <a:t>(6102/md. 202-b ve 6103/md. 18)</a:t>
            </a:r>
          </a:p>
          <a:p>
            <a:pPr marL="174625" indent="0" algn="just">
              <a:spcAft>
                <a:spcPts val="600"/>
              </a:spcAft>
              <a:buNone/>
            </a:pPr>
            <a:endParaRPr lang="tr-TR" sz="2600" dirty="0" smtClean="0"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225425"/>
            <a:ext cx="8280920" cy="863600"/>
          </a:xfrm>
        </p:spPr>
        <p:txBody>
          <a:bodyPr/>
          <a:lstStyle/>
          <a:p>
            <a:pPr algn="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Hakim şirketin yöneltmesiyle </a:t>
            </a:r>
            <a:b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bağlı şirketi kayba uğratan sebepler</a:t>
            </a:r>
            <a:endParaRPr lang="tr-TR" sz="3400" b="1" dirty="0">
              <a:solidFill>
                <a:srgbClr val="FF552D"/>
              </a:solidFill>
              <a:latin typeface="Cambria" pitchFamily="18" charset="0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760"/>
            <a:ext cx="8784976" cy="5400600"/>
          </a:xfrm>
        </p:spPr>
        <p:txBody>
          <a:bodyPr/>
          <a:lstStyle/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İş, varlık,  fon, personel,  alacak ve borç devri gibi hukuki işlemler </a:t>
            </a:r>
          </a:p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Kârını azaltmak ya da aktarmak </a:t>
            </a:r>
          </a:p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Malvarlığını ayni veya kişisel nitelikte haklarla sınırlandırmak</a:t>
            </a:r>
          </a:p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Kefalet, garanti ve aval vermek gibi sorumluluklar yüklenmek</a:t>
            </a:r>
          </a:p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Ödemelerde bulunmak</a:t>
            </a:r>
          </a:p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Haklı bir sebep olmaksızın tesislerini yenilememek, yatırımlarını kısıtlamak, durdurmak gibi verimliliğini ya da faaliyetini olumsuz etkileyen kararlar veya önlemler almak </a:t>
            </a:r>
          </a:p>
          <a:p>
            <a:pPr marL="363538" indent="-363538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500" dirty="0" smtClean="0">
                <a:latin typeface="Cambria" pitchFamily="18" charset="0"/>
              </a:rPr>
              <a:t>Gelişmesini sağlayacak önlemleri almaktan kaçınmak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porttakal.com/resimler/644000/644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3"/>
            <a:ext cx="9144000" cy="5776043"/>
          </a:xfrm>
          <a:prstGeom prst="rect">
            <a:avLst/>
          </a:prstGeom>
          <a:noFill/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ÖNEMLİ YENİLİKLER - </a:t>
            </a:r>
            <a:r>
              <a:rPr lang="tr-TR" sz="4000" b="1" dirty="0" smtClean="0">
                <a:solidFill>
                  <a:srgbClr val="0070C0"/>
                </a:solidFill>
              </a:rPr>
              <a:t>16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79512" y="155679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 smtClean="0">
                <a:solidFill>
                  <a:schemeClr val="accent1"/>
                </a:solidFill>
                <a:latin typeface="Cambria" pitchFamily="18" charset="0"/>
              </a:rPr>
              <a:t>Cezalar</a:t>
            </a:r>
            <a:endParaRPr lang="tr-TR" sz="80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76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Yeni TTK.</a:t>
            </a:r>
            <a:r>
              <a:rPr lang="tr-TR" b="1" dirty="0" err="1" smtClean="0">
                <a:solidFill>
                  <a:srgbClr val="0070C0"/>
                </a:solidFill>
                <a:latin typeface="Cambria" pitchFamily="18" charset="0"/>
              </a:rPr>
              <a:t>nda</a:t>
            </a:r>
            <a:r>
              <a:rPr lang="tr-TR" b="1" dirty="0" smtClean="0">
                <a:solidFill>
                  <a:srgbClr val="0070C0"/>
                </a:solidFill>
                <a:latin typeface="Cambria" pitchFamily="18" charset="0"/>
              </a:rPr>
              <a:t> Yeni Bir Bölüm: </a:t>
            </a:r>
            <a:r>
              <a:rPr lang="tr-TR" b="1" dirty="0" smtClean="0">
                <a:solidFill>
                  <a:srgbClr val="FF552D"/>
                </a:solidFill>
                <a:latin typeface="Cambria" pitchFamily="18" charset="0"/>
              </a:rPr>
              <a:t>CEZALAR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3556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1000" dirty="0" smtClean="0">
              <a:latin typeface="Cambria" pitchFamily="18" charset="0"/>
              <a:cs typeface="Times New Roman" pitchFamily="18" charset="0"/>
            </a:endParaRP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Yeni 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TTK’ndaki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yeniliklerden biri de, anonim şirketler için “</a:t>
            </a:r>
            <a:r>
              <a:rPr lang="tr-TR" b="1" dirty="0" smtClean="0">
                <a:latin typeface="Cambria" pitchFamily="18" charset="0"/>
                <a:cs typeface="Times New Roman" pitchFamily="18" charset="0"/>
              </a:rPr>
              <a:t>Cezai Sorumluluk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” başlığı ile ayrı ve özel bir bölümün oluşturulmasıdır. 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Suç ve cezalar açısından; eski TTK.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nda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cezai yaptırıma bağlanan fiillerin sayısı sınırlı iken, yeni 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TTK’nda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daha fazla fiil için cezai sorumluluk öngörülmüştür. 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Bu bakımdan yeni TTK.</a:t>
            </a:r>
            <a:r>
              <a:rPr lang="tr-TR" dirty="0" err="1" smtClean="0">
                <a:latin typeface="Cambria" pitchFamily="18" charset="0"/>
                <a:cs typeface="Times New Roman" pitchFamily="18" charset="0"/>
              </a:rPr>
              <a:t>nun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, eskisine nazaran daha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muhafazakar</a:t>
            </a:r>
            <a:r>
              <a:rPr lang="tr-TR" dirty="0" smtClean="0">
                <a:latin typeface="Cambria" pitchFamily="18" charset="0"/>
                <a:cs typeface="Times New Roman" pitchFamily="18" charset="0"/>
              </a:rPr>
              <a:t> olduğu söylenebilir.</a:t>
            </a:r>
          </a:p>
          <a:p>
            <a:pPr marL="35560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tr-TR" dirty="0" smtClean="0">
                <a:latin typeface="Cambria" pitchFamily="18" charset="0"/>
                <a:cs typeface="Times New Roman" pitchFamily="18" charset="0"/>
              </a:rPr>
              <a:t>Cezai sorumluluklar ana hatlarıyla aşağıda sunulmuştur.</a:t>
            </a:r>
            <a:endParaRPr lang="tr-TR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77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Cezai sorumluluklar - 1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349157"/>
          </a:xfrm>
          <a:noFill/>
        </p:spPr>
        <p:txBody>
          <a:bodyPr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r-TR" dirty="0" smtClean="0">
                <a:latin typeface="Cambria" pitchFamily="18" charset="0"/>
              </a:rPr>
              <a:t>Defter tutma yükümünü yerine getirmeyenler,</a:t>
            </a:r>
            <a:endParaRPr lang="tr-TR" sz="1600" dirty="0" smtClean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>
                <a:latin typeface="Cambria" pitchFamily="18" charset="0"/>
              </a:rPr>
              <a:t>İşletmeyle ilgili olarak gönderilmiş belgelerin kopyasını sağlamayanlar,</a:t>
            </a:r>
            <a:endParaRPr lang="tr-TR" sz="1600" dirty="0" smtClean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>
                <a:latin typeface="Cambria" pitchFamily="18" charset="0"/>
              </a:rPr>
              <a:t>Ticari defterlerin açılış ve kapanış onaylarını yaptırmayanlar,</a:t>
            </a:r>
            <a:endParaRPr lang="tr-TR" sz="1600" dirty="0" smtClean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>
                <a:latin typeface="Cambria" pitchFamily="18" charset="0"/>
              </a:rPr>
              <a:t>Şirket defterlerini kanuna uygun olarak tutmayanlar,</a:t>
            </a:r>
            <a:endParaRPr lang="tr-TR" sz="1600" dirty="0" smtClean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>
                <a:latin typeface="Cambria" pitchFamily="18" charset="0"/>
              </a:rPr>
              <a:t>Hileli envanter çıkaranlar,</a:t>
            </a:r>
            <a:endParaRPr lang="tr-TR" sz="1600" dirty="0" smtClean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dirty="0" smtClean="0">
                <a:latin typeface="Cambria" pitchFamily="18" charset="0"/>
              </a:rPr>
              <a:t>Görüntü ve veri taşıyıcılara aktarılmış belgeleri ibraz etmeyenler,  (m.64)</a:t>
            </a:r>
            <a:endParaRPr lang="tr-TR" sz="16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tr-TR" b="1" dirty="0" err="1" smtClean="0">
                <a:solidFill>
                  <a:srgbClr val="002060"/>
                </a:solidFill>
                <a:latin typeface="Cambria" pitchFamily="18" charset="0"/>
              </a:rPr>
              <a:t>ikiyüz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 günden az olmamak üzere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dirty="0" smtClean="0">
                <a:latin typeface="Cambria" pitchFamily="18" charset="0"/>
              </a:rPr>
              <a:t>cezasıyla cezalandırılırlar.</a:t>
            </a:r>
            <a:endParaRPr lang="tr-TR" sz="23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78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Cezai sorumluluklar - 2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340768"/>
            <a:ext cx="8748972" cy="5328592"/>
          </a:xfrm>
          <a:noFill/>
        </p:spPr>
        <p:txBody>
          <a:bodyPr/>
          <a:lstStyle/>
          <a:p>
            <a:pPr marL="514350" lvl="0" indent="-514350">
              <a:buNone/>
            </a:pPr>
            <a:r>
              <a:rPr lang="tr-TR" sz="2600" b="1" dirty="0" smtClean="0">
                <a:latin typeface="Cambria" pitchFamily="18" charset="0"/>
              </a:rPr>
              <a:t>7. 	</a:t>
            </a:r>
            <a:r>
              <a:rPr lang="tr-TR" sz="2600" dirty="0" smtClean="0">
                <a:latin typeface="Cambria" pitchFamily="18" charset="0"/>
              </a:rPr>
              <a:t>Ticari defter ve finansal tabloları Türkiye Muhasebe Standartlarına uygun olarak tutmayan veya düzenlemeyenler,  (m.88)</a:t>
            </a:r>
          </a:p>
          <a:p>
            <a:pPr marL="0" indent="0">
              <a:buNone/>
            </a:pP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yüz günden </a:t>
            </a:r>
            <a:r>
              <a:rPr lang="tr-TR" sz="2600" b="1" dirty="0" err="1" smtClean="0">
                <a:solidFill>
                  <a:srgbClr val="002060"/>
                </a:solidFill>
                <a:latin typeface="Cambria" pitchFamily="18" charset="0"/>
              </a:rPr>
              <a:t>üçyüz</a:t>
            </a: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 güne kadar 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sz="2600" dirty="0" smtClean="0">
                <a:latin typeface="Cambria" pitchFamily="18" charset="0"/>
              </a:rPr>
              <a:t>cezasıyla cezalandırılırlar. </a:t>
            </a:r>
          </a:p>
          <a:p>
            <a:pPr marL="457200" lvl="0" indent="-457200">
              <a:buNone/>
            </a:pPr>
            <a:r>
              <a:rPr lang="tr-TR" sz="2400" b="1" dirty="0" smtClean="0">
                <a:latin typeface="Cambria" pitchFamily="18" charset="0"/>
              </a:rPr>
              <a:t>8. </a:t>
            </a:r>
            <a:r>
              <a:rPr lang="tr-TR" sz="2400" dirty="0" smtClean="0">
                <a:latin typeface="Cambria" pitchFamily="18" charset="0"/>
              </a:rPr>
              <a:t>	Bağlı veya hakim şirket raporlarını düzenlemeyenler,</a:t>
            </a:r>
            <a:r>
              <a:rPr lang="tr-TR" sz="2600" dirty="0" smtClean="0">
                <a:latin typeface="Cambria" pitchFamily="18" charset="0"/>
              </a:rPr>
              <a:t> </a:t>
            </a:r>
            <a:r>
              <a:rPr lang="tr-TR" sz="2000" dirty="0" smtClean="0">
                <a:latin typeface="Cambria" pitchFamily="18" charset="0"/>
              </a:rPr>
              <a:t>(m.199)</a:t>
            </a:r>
          </a:p>
          <a:p>
            <a:pPr marL="0" indent="0">
              <a:buNone/>
            </a:pP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iki yıla kadar </a:t>
            </a:r>
            <a:r>
              <a:rPr lang="tr-TR" sz="2600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sz="2600" b="1" dirty="0" smtClean="0">
                <a:latin typeface="Cambria" pitchFamily="18" charset="0"/>
              </a:rPr>
              <a:t> ve </a:t>
            </a:r>
            <a:r>
              <a:rPr lang="tr-TR" sz="2600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sz="2600" dirty="0" smtClean="0">
                <a:latin typeface="Cambria" pitchFamily="18" charset="0"/>
              </a:rPr>
              <a:t>cezasıyla cezalandırılırlar.</a:t>
            </a:r>
          </a:p>
          <a:p>
            <a:pPr lvl="0">
              <a:buNone/>
            </a:pPr>
            <a:r>
              <a:rPr lang="tr-TR" sz="2600" b="1" dirty="0" smtClean="0">
                <a:latin typeface="Cambria" pitchFamily="18" charset="0"/>
              </a:rPr>
              <a:t>9. </a:t>
            </a:r>
            <a:r>
              <a:rPr lang="tr-TR" sz="2600" dirty="0" smtClean="0">
                <a:latin typeface="Cambria" pitchFamily="18" charset="0"/>
              </a:rPr>
              <a:t> Sanayi ve Ticaret Bakanlığı denetim elemanlarına defter, kayıt ve belgeleri vermeyenler veya eksik verenler ya da görevlerini yapmalarını engelleyenler,</a:t>
            </a:r>
          </a:p>
          <a:p>
            <a:pPr marL="0" indent="0">
              <a:buNone/>
            </a:pPr>
            <a:r>
              <a:rPr lang="tr-TR" sz="2600" b="1" dirty="0" smtClean="0">
                <a:solidFill>
                  <a:srgbClr val="002060"/>
                </a:solidFill>
                <a:latin typeface="Cambria" pitchFamily="18" charset="0"/>
              </a:rPr>
              <a:t>üç aydan iki yıla kadar </a:t>
            </a:r>
            <a:r>
              <a:rPr lang="tr-TR" sz="2600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sz="2600" dirty="0" smtClean="0">
                <a:latin typeface="Cambria" pitchFamily="18" charset="0"/>
              </a:rPr>
              <a:t> cezası ile cezalandırılırlar.</a:t>
            </a:r>
            <a:r>
              <a:rPr lang="tr-TR" sz="2600" b="1" dirty="0" smtClean="0">
                <a:latin typeface="Cambria" pitchFamily="18" charset="0"/>
              </a:rPr>
              <a:t> </a:t>
            </a:r>
            <a:endParaRPr lang="tr-TR" sz="26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79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800" b="1" dirty="0" smtClean="0">
                <a:solidFill>
                  <a:srgbClr val="0070C0"/>
                </a:solidFill>
                <a:latin typeface="Cambria" pitchFamily="18" charset="0"/>
              </a:rPr>
              <a:t>TEK ORTAKLI ŞİRKET - 1</a:t>
            </a:r>
          </a:p>
        </p:txBody>
      </p:sp>
      <p:sp>
        <p:nvSpPr>
          <p:cNvPr id="8" name="7 Dikdörtgen"/>
          <p:cNvSpPr>
            <a:spLocks/>
          </p:cNvSpPr>
          <p:nvPr/>
        </p:nvSpPr>
        <p:spPr>
          <a:xfrm>
            <a:off x="539552" y="1268760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l">
              <a:spcBef>
                <a:spcPts val="1200"/>
              </a:spcBef>
              <a:spcAft>
                <a:spcPts val="1200"/>
              </a:spcAft>
            </a:pPr>
            <a:r>
              <a:rPr lang="tr-TR" sz="3200" dirty="0" smtClean="0">
                <a:latin typeface="Cambria" pitchFamily="18" charset="0"/>
              </a:rPr>
              <a:t>Sadece </a:t>
            </a:r>
            <a:r>
              <a:rPr lang="tr-TR" sz="3200" b="1" dirty="0" smtClean="0">
                <a:solidFill>
                  <a:srgbClr val="0070C0"/>
                </a:solidFill>
                <a:latin typeface="Cambria" pitchFamily="18" charset="0"/>
              </a:rPr>
              <a:t>anonim</a:t>
            </a:r>
            <a:r>
              <a:rPr lang="tr-TR" sz="3200" dirty="0" smtClean="0">
                <a:latin typeface="Cambria" pitchFamily="18" charset="0"/>
              </a:rPr>
              <a:t> ve </a:t>
            </a:r>
            <a:r>
              <a:rPr lang="tr-TR" sz="3200" b="1" dirty="0" err="1" smtClean="0">
                <a:solidFill>
                  <a:srgbClr val="FF0000"/>
                </a:solidFill>
                <a:latin typeface="Cambria" pitchFamily="18" charset="0"/>
              </a:rPr>
              <a:t>limited</a:t>
            </a:r>
            <a:r>
              <a:rPr lang="tr-TR" sz="3200" dirty="0" smtClean="0">
                <a:latin typeface="Cambria" pitchFamily="18" charset="0"/>
              </a:rPr>
              <a:t> şirketler tek ortaklı olabilir.</a:t>
            </a:r>
          </a:p>
          <a:p>
            <a:pPr marL="95250" algn="l">
              <a:spcBef>
                <a:spcPts val="1200"/>
              </a:spcBef>
              <a:spcAft>
                <a:spcPts val="1200"/>
              </a:spcAft>
            </a:pPr>
            <a:r>
              <a:rPr lang="tr-TR" sz="3200" b="1" dirty="0" smtClean="0">
                <a:solidFill>
                  <a:srgbClr val="0070C0"/>
                </a:solidFill>
                <a:latin typeface="Cambria" pitchFamily="18" charset="0"/>
              </a:rPr>
              <a:t>Anonim şirket </a:t>
            </a:r>
            <a:r>
              <a:rPr lang="tr-TR" sz="3200" dirty="0" smtClean="0">
                <a:latin typeface="Cambria" pitchFamily="18" charset="0"/>
              </a:rPr>
              <a:t>kuruluşunda pay sahibi olan </a:t>
            </a:r>
            <a:r>
              <a:rPr lang="tr-TR" sz="3200" u="sng" dirty="0" smtClean="0">
                <a:latin typeface="Cambria" pitchFamily="18" charset="0"/>
              </a:rPr>
              <a:t>bir veya daha fazla</a:t>
            </a:r>
            <a:r>
              <a:rPr lang="tr-TR" sz="3200" dirty="0" smtClean="0">
                <a:latin typeface="Cambria" pitchFamily="18" charset="0"/>
              </a:rPr>
              <a:t> kurucu, </a:t>
            </a:r>
            <a:r>
              <a:rPr lang="tr-TR" sz="2000" i="1" dirty="0" smtClean="0">
                <a:latin typeface="Cambria" pitchFamily="18" charset="0"/>
              </a:rPr>
              <a:t>(Md.338)</a:t>
            </a:r>
          </a:p>
          <a:p>
            <a:pPr marL="95250" algn="l">
              <a:spcBef>
                <a:spcPts val="1200"/>
              </a:spcBef>
              <a:spcAft>
                <a:spcPts val="1200"/>
              </a:spcAft>
            </a:pPr>
            <a:r>
              <a:rPr lang="tr-TR" sz="3200" b="1" dirty="0" err="1" smtClean="0">
                <a:solidFill>
                  <a:srgbClr val="FF0000"/>
                </a:solidFill>
                <a:latin typeface="Cambria" pitchFamily="18" charset="0"/>
              </a:rPr>
              <a:t>Limited</a:t>
            </a:r>
            <a:r>
              <a:rPr lang="tr-TR" sz="3200" b="1" dirty="0" smtClean="0">
                <a:solidFill>
                  <a:srgbClr val="FF0000"/>
                </a:solidFill>
                <a:latin typeface="Cambria" pitchFamily="18" charset="0"/>
              </a:rPr>
              <a:t> şirket </a:t>
            </a:r>
            <a:r>
              <a:rPr lang="tr-TR" sz="3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tr-TR" sz="3200" dirty="0" smtClean="0">
                <a:latin typeface="Cambria" pitchFamily="18" charset="0"/>
              </a:rPr>
              <a:t>kuruluşunda ise </a:t>
            </a:r>
            <a:r>
              <a:rPr lang="tr-TR" sz="3200" u="sng" dirty="0" smtClean="0">
                <a:latin typeface="Cambria" pitchFamily="18" charset="0"/>
              </a:rPr>
              <a:t>bir veya daha çok</a:t>
            </a:r>
            <a:r>
              <a:rPr lang="tr-TR" sz="3200" dirty="0" smtClean="0">
                <a:latin typeface="Cambria" pitchFamily="18" charset="0"/>
              </a:rPr>
              <a:t> gerçek veya tüzel kişi </a:t>
            </a:r>
            <a:r>
              <a:rPr lang="tr-TR" sz="2000" i="1" dirty="0" smtClean="0">
                <a:latin typeface="Cambria" pitchFamily="18" charset="0"/>
              </a:rPr>
              <a:t>(Md. 573)</a:t>
            </a:r>
          </a:p>
          <a:p>
            <a:pPr marL="95250" algn="l">
              <a:spcBef>
                <a:spcPts val="1200"/>
              </a:spcBef>
              <a:spcAft>
                <a:spcPts val="1200"/>
              </a:spcAft>
            </a:pPr>
            <a:r>
              <a:rPr lang="tr-TR" sz="3200" dirty="0" smtClean="0">
                <a:latin typeface="Cambria" pitchFamily="18" charset="0"/>
              </a:rPr>
              <a:t>Yeterlidir.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Cezai sorumluluklar - 3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268760"/>
            <a:ext cx="8748972" cy="5400600"/>
          </a:xfrm>
          <a:noFill/>
        </p:spPr>
        <p:txBody>
          <a:bodyPr/>
          <a:lstStyle/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10. </a:t>
            </a:r>
            <a:r>
              <a:rPr lang="tr-TR" dirty="0" smtClean="0">
                <a:latin typeface="Cambria" pitchFamily="18" charset="0"/>
              </a:rPr>
              <a:t>  Kanuna aykırı olarak;</a:t>
            </a:r>
          </a:p>
          <a:p>
            <a:pPr marL="1160463" lvl="1" indent="-449263">
              <a:buFont typeface="Courier New" pitchFamily="49" charset="0"/>
              <a:buChar char="o"/>
            </a:pPr>
            <a:r>
              <a:rPr lang="tr-TR" sz="2800" dirty="0" smtClean="0">
                <a:latin typeface="Cambria" pitchFamily="18" charset="0"/>
              </a:rPr>
              <a:t>Beyanda bulunan kurucular, </a:t>
            </a:r>
            <a:r>
              <a:rPr lang="tr-TR" sz="2200" dirty="0" smtClean="0">
                <a:latin typeface="Cambria" pitchFamily="18" charset="0"/>
              </a:rPr>
              <a:t>(m.349)</a:t>
            </a:r>
          </a:p>
          <a:p>
            <a:pPr marL="1160463" lvl="1" indent="-449263">
              <a:buFont typeface="Courier New" pitchFamily="49" charset="0"/>
              <a:buChar char="o"/>
            </a:pPr>
            <a:r>
              <a:rPr lang="tr-TR" sz="2800" dirty="0" smtClean="0">
                <a:latin typeface="Cambria" pitchFamily="18" charset="0"/>
              </a:rPr>
              <a:t>Rapor veren kurum denetçisi, </a:t>
            </a:r>
            <a:r>
              <a:rPr lang="tr-TR" sz="2200" dirty="0" smtClean="0">
                <a:latin typeface="Cambria" pitchFamily="18" charset="0"/>
              </a:rPr>
              <a:t>(m.351)</a:t>
            </a:r>
          </a:p>
          <a:p>
            <a:pPr marL="1160463" lvl="1" indent="-449263">
              <a:buFont typeface="Courier New" pitchFamily="49" charset="0"/>
              <a:buChar char="o"/>
            </a:pPr>
            <a:r>
              <a:rPr lang="tr-TR" sz="2800" dirty="0" smtClean="0">
                <a:latin typeface="Cambria" pitchFamily="18" charset="0"/>
              </a:rPr>
              <a:t>Şirkete borçlananlar, </a:t>
            </a:r>
            <a:r>
              <a:rPr lang="tr-TR" sz="2200" dirty="0" smtClean="0">
                <a:latin typeface="Cambria" pitchFamily="18" charset="0"/>
              </a:rPr>
              <a:t>(m. 358-395)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002060"/>
                </a:solidFill>
                <a:latin typeface="Cambria" pitchFamily="18" charset="0"/>
              </a:rPr>
              <a:t>üçyüz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 günden az olmamak üzere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dirty="0" smtClean="0">
                <a:latin typeface="Cambria" pitchFamily="18" charset="0"/>
              </a:rPr>
              <a:t>cezasıyla cezalandırılırlar.</a:t>
            </a:r>
          </a:p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11.</a:t>
            </a:r>
            <a:r>
              <a:rPr lang="tr-TR" dirty="0" smtClean="0">
                <a:latin typeface="Cambria" pitchFamily="18" charset="0"/>
              </a:rPr>
              <a:t>   Topluluğa bağlı anonim şirketin ilanlarını yaptırmayan ana şirket yönetim kurulu üyeleri </a:t>
            </a:r>
            <a:r>
              <a:rPr lang="tr-TR" sz="2200" dirty="0" smtClean="0">
                <a:latin typeface="Cambria" pitchFamily="18" charset="0"/>
              </a:rPr>
              <a:t>(m. 524)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002060"/>
                </a:solidFill>
                <a:latin typeface="Cambria" pitchFamily="18" charset="0"/>
              </a:rPr>
              <a:t>ikiyüz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 günden az olmamak üzere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dirty="0" smtClean="0">
                <a:latin typeface="Cambria" pitchFamily="18" charset="0"/>
              </a:rPr>
              <a:t>cezasıyla cezalandırılırlar. </a:t>
            </a:r>
            <a:endParaRPr lang="tr-TR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Cezai sorumluluklar - 4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12. </a:t>
            </a:r>
            <a:r>
              <a:rPr lang="tr-TR" dirty="0" smtClean="0">
                <a:latin typeface="Cambria" pitchFamily="18" charset="0"/>
              </a:rPr>
              <a:t> Sır saklama yükümüne aykırı hareket edenler,</a:t>
            </a:r>
            <a:r>
              <a:rPr lang="tr-TR" sz="2000" dirty="0" smtClean="0">
                <a:latin typeface="Cambria" pitchFamily="18" charset="0"/>
              </a:rPr>
              <a:t>(m.527)</a:t>
            </a:r>
          </a:p>
          <a:p>
            <a:pPr marL="0" indent="0">
              <a:buNone/>
            </a:pPr>
            <a:r>
              <a:rPr lang="tr-TR" dirty="0" smtClean="0">
                <a:latin typeface="Cambria" pitchFamily="18" charset="0"/>
              </a:rPr>
              <a:t>Türk Ceza Kanununun 239 uncu maddesi hükümlerine göre (</a:t>
            </a:r>
            <a:r>
              <a:rPr lang="tr-TR" b="1" dirty="0" smtClean="0">
                <a:latin typeface="Cambria" pitchFamily="18" charset="0"/>
              </a:rPr>
              <a:t>şikayet üzerine</a:t>
            </a:r>
            <a:r>
              <a:rPr lang="tr-TR" dirty="0" smtClean="0">
                <a:latin typeface="Cambria" pitchFamily="18" charset="0"/>
              </a:rPr>
              <a:t>,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bir yıldan üç yıla kadar</a:t>
            </a:r>
            <a:r>
              <a:rPr lang="tr-TR" b="1" dirty="0" smtClean="0">
                <a:latin typeface="Cambria" pitchFamily="18" charset="0"/>
              </a:rPr>
              <a:t>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ve </a:t>
            </a:r>
            <a:r>
              <a:rPr lang="tr-TR" b="1" dirty="0" err="1" smtClean="0">
                <a:solidFill>
                  <a:srgbClr val="002060"/>
                </a:solidFill>
                <a:latin typeface="Cambria" pitchFamily="18" charset="0"/>
              </a:rPr>
              <a:t>beşbin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 güne kadar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adlî para </a:t>
            </a:r>
            <a:r>
              <a:rPr lang="tr-TR" dirty="0" smtClean="0">
                <a:latin typeface="Cambria" pitchFamily="18" charset="0"/>
              </a:rPr>
              <a:t>cezası) cezalandırılırlar.</a:t>
            </a:r>
            <a:endParaRPr lang="tr-TR" sz="16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13. </a:t>
            </a:r>
            <a:r>
              <a:rPr lang="tr-TR" dirty="0" smtClean="0">
                <a:latin typeface="Cambria" pitchFamily="18" charset="0"/>
              </a:rPr>
              <a:t> Kuruluş, sermaye artışı ve azaltılması ile birleşme, bölünme, tür değiştirme ve menkul kıymet çıkarma gibi işlemlerle ilgili belgelerin; hileli, sahte, gerçeğe aykırı olmasından sorumlu olanlar,  </a:t>
            </a:r>
            <a:r>
              <a:rPr lang="tr-TR" sz="2200" dirty="0" smtClean="0">
                <a:latin typeface="Cambria" pitchFamily="18" charset="0"/>
              </a:rPr>
              <a:t>(m.549)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bir yıldan üç yıla kadar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cezasıyla cezalandırılırlar.</a:t>
            </a:r>
            <a:endParaRPr lang="tr-TR" sz="23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Cezai sorumluluklar - 5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928484" cy="5472608"/>
          </a:xfrm>
          <a:noFill/>
        </p:spPr>
        <p:txBody>
          <a:bodyPr/>
          <a:lstStyle/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14.</a:t>
            </a:r>
            <a:r>
              <a:rPr lang="tr-TR" dirty="0" smtClean="0">
                <a:latin typeface="Cambria" pitchFamily="18" charset="0"/>
              </a:rPr>
              <a:t>  Sermaye hakkında yanlış beyanda bulunanlar</a:t>
            </a:r>
            <a:r>
              <a:rPr lang="tr-TR" sz="2000" dirty="0" smtClean="0">
                <a:latin typeface="Cambria" pitchFamily="18" charset="0"/>
              </a:rPr>
              <a:t>(m. 550)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üç aydan iki yıla kadar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veya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dirty="0" smtClean="0">
                <a:latin typeface="Cambria" pitchFamily="18" charset="0"/>
              </a:rPr>
              <a:t>cezasıyla cezalandırılırlar.</a:t>
            </a:r>
            <a:endParaRPr lang="tr-TR" sz="16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15.</a:t>
            </a:r>
            <a:r>
              <a:rPr lang="tr-TR" dirty="0" smtClean="0">
                <a:latin typeface="Cambria" pitchFamily="18" charset="0"/>
              </a:rPr>
              <a:t>  Ayni sermaye ile ilgili değer biçilmesinde yolsuzluk yapanlar  </a:t>
            </a:r>
            <a:r>
              <a:rPr lang="tr-TR" sz="2200" dirty="0" smtClean="0">
                <a:latin typeface="Cambria" pitchFamily="18" charset="0"/>
              </a:rPr>
              <a:t>(m. 551)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üç aydan iki yıla kadar</a:t>
            </a: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cezasıyla cezalandırılırlar.</a:t>
            </a:r>
            <a:endParaRPr lang="tr-TR" sz="16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16. </a:t>
            </a:r>
            <a:r>
              <a:rPr lang="tr-TR" dirty="0" smtClean="0">
                <a:latin typeface="Cambria" pitchFamily="18" charset="0"/>
              </a:rPr>
              <a:t> Halktan para toplamak konusunda bu Kanunun 552 nci maddesine aykırı hareket edenler</a:t>
            </a:r>
            <a:endParaRPr lang="tr-TR" sz="16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altı aya kadar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cezasıyla cezalandırılırlar.</a:t>
            </a:r>
            <a:endParaRPr lang="tr-TR" sz="23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Cezai sorumluluklar - 6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lvl="0"/>
            <a:endParaRPr lang="tr-TR" sz="10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17.</a:t>
            </a:r>
            <a:r>
              <a:rPr lang="tr-TR" dirty="0" smtClean="0">
                <a:latin typeface="Cambria" pitchFamily="18" charset="0"/>
              </a:rPr>
              <a:t>  İnternet sitesi oluşturmayan veya mevcut internet sitesinin bir bölümünü bilgi toplumu hizmetlerine özgülemeyenler  </a:t>
            </a:r>
            <a:endParaRPr lang="tr-TR" sz="16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altı aya kadar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ve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yüz günden </a:t>
            </a:r>
            <a:r>
              <a:rPr lang="tr-TR" b="1" dirty="0" err="1" smtClean="0">
                <a:solidFill>
                  <a:srgbClr val="002060"/>
                </a:solidFill>
                <a:latin typeface="Cambria" pitchFamily="18" charset="0"/>
              </a:rPr>
              <a:t>üçyüz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 güne kadar</a:t>
            </a:r>
            <a:r>
              <a:rPr lang="tr-TR" dirty="0" smtClean="0">
                <a:latin typeface="Cambria" pitchFamily="18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adli para </a:t>
            </a:r>
            <a:r>
              <a:rPr lang="tr-TR" dirty="0" smtClean="0">
                <a:latin typeface="Cambria" pitchFamily="18" charset="0"/>
              </a:rPr>
              <a:t>cezasıyla cezalandırılırlar.</a:t>
            </a:r>
            <a:endParaRPr lang="tr-TR" sz="16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Cambria" pitchFamily="18" charset="0"/>
              </a:rPr>
              <a:t>18.</a:t>
            </a:r>
            <a:r>
              <a:rPr lang="tr-TR" dirty="0" smtClean="0">
                <a:latin typeface="Cambria" pitchFamily="18" charset="0"/>
              </a:rPr>
              <a:t>   İnternet sitesine konulması gereken içeriği usulüne uygun bir şekilde koymayanlar </a:t>
            </a:r>
            <a:endParaRPr lang="tr-TR" sz="16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üç aya kadar </a:t>
            </a:r>
            <a:r>
              <a:rPr lang="tr-TR" b="1" dirty="0" smtClean="0">
                <a:solidFill>
                  <a:srgbClr val="006600"/>
                </a:solidFill>
                <a:latin typeface="Cambria" pitchFamily="18" charset="0"/>
              </a:rPr>
              <a:t>hapis</a:t>
            </a:r>
            <a:r>
              <a:rPr lang="tr-TR" dirty="0" smtClean="0">
                <a:latin typeface="Cambria" pitchFamily="18" charset="0"/>
              </a:rPr>
              <a:t> ve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yüz güne kadar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adli</a:t>
            </a:r>
            <a:r>
              <a:rPr lang="tr-TR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Cambria" pitchFamily="18" charset="0"/>
              </a:rPr>
              <a:t>para</a:t>
            </a:r>
            <a:r>
              <a:rPr lang="tr-TR" dirty="0" smtClean="0">
                <a:latin typeface="Cambria" pitchFamily="18" charset="0"/>
              </a:rPr>
              <a:t> cezasıyla cezalandırılırlar.</a:t>
            </a:r>
            <a:endParaRPr lang="tr-TR" sz="1600" dirty="0" smtClean="0">
              <a:latin typeface="Cambria" pitchFamily="18" charset="0"/>
            </a:endParaRPr>
          </a:p>
          <a:p>
            <a:pPr>
              <a:buNone/>
            </a:pPr>
            <a:endParaRPr lang="tr-TR" sz="1600" dirty="0" smtClean="0"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http://www.etlikihtisaseah.gov.tr/phpsite/images/duyurular/mevzu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12636"/>
          </a:xfrm>
          <a:prstGeom prst="rect">
            <a:avLst/>
          </a:prstGeom>
          <a:noFill/>
        </p:spPr>
      </p:pic>
      <p:sp>
        <p:nvSpPr>
          <p:cNvPr id="26" name="25 Dikdörtgen"/>
          <p:cNvSpPr/>
          <p:nvPr/>
        </p:nvSpPr>
        <p:spPr>
          <a:xfrm>
            <a:off x="97160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70C0"/>
                </a:solidFill>
                <a:latin typeface="Cambria" pitchFamily="18" charset="0"/>
              </a:rPr>
              <a:t>ÖNEMLİ YENİLİKLER - 17</a:t>
            </a:r>
            <a:endParaRPr lang="tr-TR" sz="4000" dirty="0">
              <a:latin typeface="Cambria" pitchFamily="18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788024" y="3178711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 smtClean="0">
                <a:solidFill>
                  <a:srgbClr val="FF0000"/>
                </a:solidFill>
                <a:latin typeface="Cambria" pitchFamily="18" charset="0"/>
              </a:rPr>
              <a:t>İkincil Mevzuat</a:t>
            </a:r>
            <a:endParaRPr lang="tr-TR" sz="8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84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İkincil Mevzuat – </a:t>
            </a:r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Tüzükler</a:t>
            </a:r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tr-TR" sz="2800" dirty="0" smtClean="0">
                <a:latin typeface="Cambria" pitchFamily="18" charset="0"/>
              </a:rPr>
              <a:t>(3 adet)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indent="206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000" b="1" dirty="0" smtClean="0">
                <a:latin typeface="Cambria" pitchFamily="18" charset="0"/>
              </a:rPr>
              <a:t>TTK</a:t>
            </a:r>
            <a:r>
              <a:rPr lang="tr-TR" sz="3000" dirty="0" smtClean="0">
                <a:latin typeface="Cambria" pitchFamily="18" charset="0"/>
              </a:rPr>
              <a:t> uyarınca hazırlanacak tüzük ve yönetmelikler, yayım tarihinden itibaren bir yıl içinde </a:t>
            </a:r>
            <a:r>
              <a:rPr lang="tr-TR" sz="3000" dirty="0" smtClean="0">
                <a:solidFill>
                  <a:srgbClr val="FF0000"/>
                </a:solidFill>
                <a:latin typeface="Cambria" pitchFamily="18" charset="0"/>
              </a:rPr>
              <a:t>(süre doldu)</a:t>
            </a:r>
            <a:r>
              <a:rPr lang="tr-TR" sz="3000" dirty="0" smtClean="0">
                <a:latin typeface="Cambria" pitchFamily="18" charset="0"/>
              </a:rPr>
              <a:t> yayımlanacak olup, bu sürede eski TTK hükümleri uygulanacaktır. </a:t>
            </a:r>
            <a:r>
              <a:rPr lang="tr-TR" sz="2400" i="1" dirty="0" smtClean="0">
                <a:latin typeface="Cambria" pitchFamily="18" charset="0"/>
              </a:rPr>
              <a:t>(6103/md. 42)</a:t>
            </a:r>
          </a:p>
          <a:p>
            <a:pPr indent="206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000" dirty="0" smtClean="0">
                <a:latin typeface="Cambria" pitchFamily="18" charset="0"/>
              </a:rPr>
              <a:t>Yayımlanacak ikincil mevzuat şunlardır;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000" b="1" dirty="0" smtClean="0">
                <a:latin typeface="Cambria" pitchFamily="18" charset="0"/>
              </a:rPr>
              <a:t>	TÜZÜKLER</a:t>
            </a:r>
            <a:endParaRPr lang="tr-TR" sz="3000" dirty="0" smtClean="0">
              <a:latin typeface="Cambria" pitchFamily="18" charset="0"/>
            </a:endParaRPr>
          </a:p>
          <a:p>
            <a:pPr marL="1074738" lvl="0" indent="-711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3000" dirty="0" smtClean="0">
                <a:latin typeface="Cambria" pitchFamily="18" charset="0"/>
              </a:rPr>
              <a:t>Ticaret Sicili Tüzüğü</a:t>
            </a:r>
          </a:p>
          <a:p>
            <a:pPr marL="1074738" lvl="0" indent="-711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3000" dirty="0" smtClean="0">
                <a:latin typeface="Cambria" pitchFamily="18" charset="0"/>
              </a:rPr>
              <a:t>Denetleme Tüzüğü</a:t>
            </a:r>
          </a:p>
          <a:p>
            <a:pPr marL="1074738" lvl="0" indent="-711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r-TR" sz="3000" dirty="0" smtClean="0">
                <a:latin typeface="Cambria" pitchFamily="18" charset="0"/>
              </a:rPr>
              <a:t>Elektronik Ortamda Genel Kurul Tüzüğü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 i="1" dirty="0" smtClean="0">
                <a:latin typeface="Cambria" pitchFamily="18" charset="0"/>
              </a:rPr>
              <a:t>	</a:t>
            </a:r>
            <a:r>
              <a:rPr lang="tr-TR" sz="2400" i="1" dirty="0" smtClean="0">
                <a:latin typeface="Cambria" pitchFamily="18" charset="0"/>
              </a:rPr>
              <a:t>(Madde 1527/5)</a:t>
            </a:r>
          </a:p>
          <a:p>
            <a:pPr indent="20638" algn="just">
              <a:spcBef>
                <a:spcPts val="600"/>
              </a:spcBef>
              <a:spcAft>
                <a:spcPts val="600"/>
              </a:spcAft>
              <a:buNone/>
            </a:pPr>
            <a:endParaRPr lang="tr-TR" sz="3000" dirty="0" smtClean="0"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8028384" cy="863600"/>
          </a:xfrm>
        </p:spPr>
        <p:txBody>
          <a:bodyPr anchor="ctr"/>
          <a:lstStyle/>
          <a:p>
            <a:pPr algn="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İkincil Mevzuat – </a:t>
            </a:r>
            <a:r>
              <a:rPr lang="tr-TR" sz="3400" b="1" dirty="0" smtClean="0">
                <a:solidFill>
                  <a:srgbClr val="FF0000"/>
                </a:solidFill>
                <a:latin typeface="Cambria" pitchFamily="18" charset="0"/>
              </a:rPr>
              <a:t>Yönetmelikler </a:t>
            </a:r>
            <a:r>
              <a:rPr lang="tr-TR" sz="3600" dirty="0" smtClean="0">
                <a:latin typeface="Cambria" pitchFamily="18" charset="0"/>
              </a:rPr>
              <a:t> </a:t>
            </a:r>
            <a:r>
              <a:rPr lang="tr-TR" sz="2400" dirty="0" smtClean="0">
                <a:latin typeface="Cambria" pitchFamily="18" charset="0"/>
              </a:rPr>
              <a:t>(9 adet)</a:t>
            </a:r>
            <a:endParaRPr lang="tr-TR" sz="24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514350" lvl="0" indent="-514350">
              <a:buNone/>
            </a:pPr>
            <a:r>
              <a:rPr lang="tr-TR" sz="3600" b="1" dirty="0" smtClean="0">
                <a:latin typeface="Cambria" pitchFamily="18" charset="0"/>
              </a:rPr>
              <a:t>1.	</a:t>
            </a:r>
            <a:r>
              <a:rPr lang="tr-TR" sz="3600" dirty="0" smtClean="0">
                <a:latin typeface="Cambria" pitchFamily="18" charset="0"/>
              </a:rPr>
              <a:t>Ticaret Sicili Müdürlüklerinin Kurulmasında Aranan Şartlar ve Odalar Arası işbirliği Yönetmeliği </a:t>
            </a:r>
            <a:r>
              <a:rPr lang="tr-TR" i="1" dirty="0" smtClean="0">
                <a:latin typeface="Cambria" pitchFamily="18" charset="0"/>
              </a:rPr>
              <a:t>(Madde 24/3)</a:t>
            </a:r>
          </a:p>
          <a:p>
            <a:pPr marL="514350" lvl="0" indent="-514350" algn="just">
              <a:buNone/>
            </a:pPr>
            <a:r>
              <a:rPr lang="tr-TR" sz="3600" b="1" dirty="0" smtClean="0">
                <a:latin typeface="Cambria" pitchFamily="18" charset="0"/>
              </a:rPr>
              <a:t>2.	</a:t>
            </a:r>
            <a:r>
              <a:rPr lang="tr-TR" sz="3600" dirty="0" smtClean="0">
                <a:latin typeface="Cambria" pitchFamily="18" charset="0"/>
              </a:rPr>
              <a:t>Bağımsız Denetleme Yönetmeliği </a:t>
            </a:r>
            <a:r>
              <a:rPr lang="tr-TR" i="1" dirty="0" smtClean="0">
                <a:latin typeface="Cambria" pitchFamily="18" charset="0"/>
              </a:rPr>
              <a:t>(Madde 400/1)</a:t>
            </a:r>
          </a:p>
          <a:p>
            <a:pPr marL="514350" lvl="0" indent="-514350" algn="just">
              <a:buNone/>
            </a:pPr>
            <a:r>
              <a:rPr lang="tr-TR" sz="3600" b="1" dirty="0" smtClean="0">
                <a:latin typeface="Cambria" pitchFamily="18" charset="0"/>
              </a:rPr>
              <a:t>3.	</a:t>
            </a:r>
            <a:r>
              <a:rPr lang="tr-TR" sz="3600" dirty="0" smtClean="0">
                <a:latin typeface="Cambria" pitchFamily="18" charset="0"/>
              </a:rPr>
              <a:t>Denetçinin Denetimi Yönetmeliği</a:t>
            </a:r>
          </a:p>
          <a:p>
            <a:pPr marL="514350" lvl="0" indent="-514350" algn="just">
              <a:buNone/>
            </a:pPr>
            <a:r>
              <a:rPr lang="tr-TR" sz="3600" b="1" dirty="0" smtClean="0">
                <a:latin typeface="Cambria" pitchFamily="18" charset="0"/>
              </a:rPr>
              <a:t>4.	</a:t>
            </a:r>
            <a:r>
              <a:rPr lang="tr-TR" sz="3600" dirty="0" smtClean="0">
                <a:latin typeface="Cambria" pitchFamily="18" charset="0"/>
              </a:rPr>
              <a:t>KOBİ Tanımı Yönetmeliği </a:t>
            </a:r>
            <a:r>
              <a:rPr lang="tr-TR" i="1" dirty="0" smtClean="0">
                <a:latin typeface="Cambria" pitchFamily="18" charset="0"/>
              </a:rPr>
              <a:t>(Madde 1522)</a:t>
            </a:r>
          </a:p>
          <a:p>
            <a:pPr marL="514350" lvl="0" indent="-514350" algn="just">
              <a:buNone/>
            </a:pPr>
            <a:r>
              <a:rPr lang="tr-TR" sz="3600" b="1" dirty="0" smtClean="0">
                <a:latin typeface="Cambria" pitchFamily="18" charset="0"/>
              </a:rPr>
              <a:t>5.	</a:t>
            </a:r>
            <a:r>
              <a:rPr lang="tr-TR" sz="3600" dirty="0" smtClean="0">
                <a:latin typeface="Cambria" pitchFamily="18" charset="0"/>
              </a:rPr>
              <a:t>İnternet Sitesi Yönetmeliği </a:t>
            </a:r>
            <a:r>
              <a:rPr lang="tr-TR" i="1" dirty="0" smtClean="0">
                <a:latin typeface="Cambria" pitchFamily="18" charset="0"/>
              </a:rPr>
              <a:t>(Madde 1524/4)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İkincil Mevzuat – </a:t>
            </a:r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Yönetmelikler - 2</a:t>
            </a:r>
            <a:endParaRPr lang="tr-TR" sz="36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412776"/>
            <a:ext cx="8748972" cy="5256584"/>
          </a:xfrm>
          <a:noFill/>
        </p:spPr>
        <p:txBody>
          <a:bodyPr/>
          <a:lstStyle/>
          <a:p>
            <a:pPr marL="711200" lvl="0" indent="-536575">
              <a:buNone/>
            </a:pPr>
            <a:r>
              <a:rPr lang="tr-TR" sz="3400" b="1" dirty="0" smtClean="0">
                <a:latin typeface="Cambria" pitchFamily="18" charset="0"/>
              </a:rPr>
              <a:t>6.	</a:t>
            </a:r>
            <a:r>
              <a:rPr lang="tr-TR" sz="3400" dirty="0" smtClean="0">
                <a:latin typeface="Cambria" pitchFamily="18" charset="0"/>
              </a:rPr>
              <a:t>Elektronik Ortamda Genel Kurul Ve Yönetim Kurulu Yönetmeliği </a:t>
            </a:r>
            <a:r>
              <a:rPr lang="tr-TR" sz="2000" i="1" dirty="0" smtClean="0">
                <a:latin typeface="Cambria" pitchFamily="18" charset="0"/>
              </a:rPr>
              <a:t>(Madde 1527/6)</a:t>
            </a:r>
          </a:p>
          <a:p>
            <a:pPr marL="711200" lvl="0" indent="-536575">
              <a:buNone/>
            </a:pPr>
            <a:r>
              <a:rPr lang="tr-TR" sz="3400" b="1" dirty="0" smtClean="0">
                <a:latin typeface="Cambria" pitchFamily="18" charset="0"/>
              </a:rPr>
              <a:t>7.	</a:t>
            </a:r>
            <a:r>
              <a:rPr lang="tr-TR" sz="3400" dirty="0" smtClean="0">
                <a:latin typeface="Cambria" pitchFamily="18" charset="0"/>
              </a:rPr>
              <a:t>Genel Kurullarda Bulunacak Bakanlık Temsilcisi Yönetmeliği</a:t>
            </a:r>
          </a:p>
          <a:p>
            <a:pPr marL="711200" lvl="0" indent="-536575">
              <a:buNone/>
            </a:pPr>
            <a:r>
              <a:rPr lang="tr-TR" sz="3400" b="1" dirty="0" smtClean="0">
                <a:latin typeface="Cambria" pitchFamily="18" charset="0"/>
              </a:rPr>
              <a:t>8.	</a:t>
            </a:r>
            <a:r>
              <a:rPr lang="tr-TR" sz="3400" dirty="0" smtClean="0">
                <a:latin typeface="Cambria" pitchFamily="18" charset="0"/>
              </a:rPr>
              <a:t>Tevdi Eden Temsilcisi Yönetmeliği</a:t>
            </a:r>
          </a:p>
          <a:p>
            <a:pPr marL="711200" lvl="0" indent="-536575">
              <a:buNone/>
            </a:pPr>
            <a:r>
              <a:rPr lang="tr-TR" sz="3400" b="1" dirty="0" smtClean="0">
                <a:latin typeface="Cambria" pitchFamily="18" charset="0"/>
              </a:rPr>
              <a:t>9.	</a:t>
            </a:r>
            <a:r>
              <a:rPr lang="tr-TR" sz="3400" dirty="0" smtClean="0">
                <a:latin typeface="Cambria" pitchFamily="18" charset="0"/>
              </a:rPr>
              <a:t>Yıllık Faaliyet Raporu Zorunlu Asgari İçeriğinin Belirlenmesine Dair Yönetmelik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8101012" cy="863600"/>
          </a:xfrm>
        </p:spPr>
        <p:txBody>
          <a:bodyPr anchor="ctr"/>
          <a:lstStyle/>
          <a:p>
            <a:pPr algn="r"/>
            <a:r>
              <a:rPr lang="tr-TR" sz="3400" b="1" dirty="0" smtClean="0">
                <a:solidFill>
                  <a:srgbClr val="0070C0"/>
                </a:solidFill>
                <a:latin typeface="Cambria" pitchFamily="18" charset="0"/>
              </a:rPr>
              <a:t>İkincil Mevzuat – </a:t>
            </a:r>
            <a:r>
              <a:rPr lang="tr-TR" sz="3400" b="1" dirty="0" smtClean="0">
                <a:solidFill>
                  <a:srgbClr val="FF0000"/>
                </a:solidFill>
                <a:latin typeface="Cambria" pitchFamily="18" charset="0"/>
              </a:rPr>
              <a:t>Tebliğler–1</a:t>
            </a:r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tr-TR" sz="2800" dirty="0" smtClean="0">
                <a:latin typeface="Cambria" pitchFamily="18" charset="0"/>
              </a:rPr>
              <a:t>(11 adet)</a:t>
            </a:r>
            <a:endParaRPr lang="tr-TR" sz="28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1.	</a:t>
            </a:r>
            <a:r>
              <a:rPr lang="tr-TR" sz="3600" dirty="0" smtClean="0">
                <a:latin typeface="Cambria" pitchFamily="18" charset="0"/>
              </a:rPr>
              <a:t>Defterlerin Onayına İlişkin Tebliğ</a:t>
            </a:r>
            <a:endParaRPr lang="tr-TR" sz="3600" b="1" dirty="0" smtClean="0">
              <a:latin typeface="Cambria" pitchFamily="18" charset="0"/>
            </a:endParaRP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2.</a:t>
            </a:r>
            <a:r>
              <a:rPr lang="tr-TR" sz="3600" dirty="0" smtClean="0">
                <a:latin typeface="Cambria" pitchFamily="18" charset="0"/>
              </a:rPr>
              <a:t>	İzin Alacak Anonim Şirketler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3.</a:t>
            </a:r>
            <a:r>
              <a:rPr lang="tr-TR" sz="3600" dirty="0" smtClean="0">
                <a:latin typeface="Cambria" pitchFamily="18" charset="0"/>
              </a:rPr>
              <a:t>	Birikimli Oy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4.</a:t>
            </a:r>
            <a:r>
              <a:rPr lang="tr-TR" sz="3600" dirty="0" smtClean="0">
                <a:latin typeface="Cambria" pitchFamily="18" charset="0"/>
              </a:rPr>
              <a:t>	Kar Avansı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5.	</a:t>
            </a:r>
            <a:r>
              <a:rPr lang="tr-TR" sz="3600" dirty="0" smtClean="0">
                <a:latin typeface="Cambria" pitchFamily="18" charset="0"/>
              </a:rPr>
              <a:t>Uygulama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6.	</a:t>
            </a:r>
            <a:r>
              <a:rPr lang="tr-TR" sz="3600" dirty="0" smtClean="0">
                <a:latin typeface="Cambria" pitchFamily="18" charset="0"/>
              </a:rPr>
              <a:t>Şirketler Topluluğu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7.	</a:t>
            </a:r>
            <a:r>
              <a:rPr lang="tr-TR" sz="3600" dirty="0" smtClean="0">
                <a:latin typeface="Cambria" pitchFamily="18" charset="0"/>
              </a:rPr>
              <a:t>Kayıtlı Sermaye Tebliği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600" b="1" dirty="0" smtClean="0">
                <a:solidFill>
                  <a:srgbClr val="0070C0"/>
                </a:solidFill>
                <a:latin typeface="Cambria" pitchFamily="18" charset="0"/>
              </a:rPr>
              <a:t>İkincil Mevzuat – </a:t>
            </a:r>
            <a:r>
              <a:rPr lang="tr-TR" sz="3600" b="1" dirty="0" smtClean="0">
                <a:solidFill>
                  <a:srgbClr val="FF0000"/>
                </a:solidFill>
                <a:latin typeface="Cambria" pitchFamily="18" charset="0"/>
              </a:rPr>
              <a:t>Tebliğler - 2</a:t>
            </a:r>
            <a:endParaRPr lang="tr-TR" sz="3600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215516" y="1196752"/>
            <a:ext cx="8748972" cy="5472608"/>
          </a:xfrm>
          <a:noFill/>
        </p:spPr>
        <p:txBody>
          <a:bodyPr/>
          <a:lstStyle/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8.	 </a:t>
            </a:r>
            <a:r>
              <a:rPr lang="tr-TR" sz="3600" dirty="0" smtClean="0">
                <a:latin typeface="Cambria" pitchFamily="18" charset="0"/>
              </a:rPr>
              <a:t>Finansal Tabloların İlanı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9.	 </a:t>
            </a:r>
            <a:r>
              <a:rPr lang="tr-TR" sz="3600" dirty="0" smtClean="0">
                <a:latin typeface="Cambria" pitchFamily="18" charset="0"/>
              </a:rPr>
              <a:t>Eski Türe Donuş Tebliği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10.	 </a:t>
            </a:r>
            <a:r>
              <a:rPr lang="tr-TR" sz="3600" dirty="0" smtClean="0">
                <a:latin typeface="Cambria" pitchFamily="18" charset="0"/>
              </a:rPr>
              <a:t>Anonim Şirketlerin Genel Kurullarının Çalışma Esas Ve Usullerine İlişkin İç Yönergede Yer Alacak Asgari Unsurların Belirlenmesine İlişkin Tebliğ</a:t>
            </a:r>
          </a:p>
          <a:p>
            <a:pPr marL="1074738" lvl="0" indent="-719138">
              <a:buNone/>
            </a:pPr>
            <a:r>
              <a:rPr lang="tr-TR" sz="3600" b="1" dirty="0" smtClean="0">
                <a:latin typeface="Cambria" pitchFamily="18" charset="0"/>
              </a:rPr>
              <a:t>11.	 </a:t>
            </a:r>
            <a:r>
              <a:rPr lang="tr-TR" sz="3600" dirty="0" smtClean="0">
                <a:latin typeface="Cambria" pitchFamily="18" charset="0"/>
              </a:rPr>
              <a:t>Unvanda İltibas Tebliği/Genelgesi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89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4800" b="1" dirty="0" smtClean="0">
                <a:solidFill>
                  <a:srgbClr val="0070C0"/>
                </a:solidFill>
                <a:latin typeface="Cambria" pitchFamily="18" charset="0"/>
              </a:rPr>
              <a:t>TEK ORTAKLI ŞİRKET - 2</a:t>
            </a:r>
            <a:endParaRPr lang="tr-TR" sz="48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7 Dikdörtgen"/>
          <p:cNvSpPr>
            <a:spLocks/>
          </p:cNvSpPr>
          <p:nvPr/>
        </p:nvSpPr>
        <p:spPr>
          <a:xfrm>
            <a:off x="0" y="1052736"/>
            <a:ext cx="9144000" cy="563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628650" algn="l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Georgia" pitchFamily="18" charset="0"/>
              </a:rPr>
              <a:t>Anonim ve </a:t>
            </a:r>
            <a:r>
              <a:rPr lang="tr-TR" sz="2800" dirty="0" err="1" smtClean="0">
                <a:latin typeface="Georgia" pitchFamily="18" charset="0"/>
              </a:rPr>
              <a:t>limited</a:t>
            </a:r>
            <a:r>
              <a:rPr lang="tr-TR" sz="2800" dirty="0" smtClean="0">
                <a:latin typeface="Georgia" pitchFamily="18" charset="0"/>
              </a:rPr>
              <a:t> şirketler, </a:t>
            </a:r>
            <a:r>
              <a:rPr lang="tr-TR" sz="2800" b="1" dirty="0" smtClean="0">
                <a:solidFill>
                  <a:srgbClr val="FF552D"/>
                </a:solidFill>
                <a:latin typeface="Georgia" pitchFamily="18" charset="0"/>
              </a:rPr>
              <a:t>tek ortak olacak şekilde </a:t>
            </a:r>
            <a:r>
              <a:rPr lang="tr-TR" sz="2800" b="1" dirty="0" smtClean="0">
                <a:solidFill>
                  <a:srgbClr val="002060"/>
                </a:solidFill>
                <a:latin typeface="Georgia" pitchFamily="18" charset="0"/>
              </a:rPr>
              <a:t>kendi  paylarını </a:t>
            </a:r>
            <a:r>
              <a:rPr lang="tr-TR" sz="2800" dirty="0" smtClean="0">
                <a:latin typeface="Georgia" pitchFamily="18" charset="0"/>
              </a:rPr>
              <a:t>iktisap edemezler.</a:t>
            </a:r>
          </a:p>
          <a:p>
            <a:pPr marL="723900" indent="-628650" algn="l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b="1" dirty="0" smtClean="0">
                <a:latin typeface="Georgia" pitchFamily="18" charset="0"/>
              </a:rPr>
              <a:t>Ortak sayısı bire düşerse, </a:t>
            </a:r>
            <a:r>
              <a:rPr lang="tr-TR" sz="2800" b="1" dirty="0" smtClean="0">
                <a:solidFill>
                  <a:srgbClr val="002060"/>
                </a:solidFill>
                <a:latin typeface="Georgia" pitchFamily="18" charset="0"/>
              </a:rPr>
              <a:t>yedi gün içinde</a:t>
            </a:r>
            <a:r>
              <a:rPr lang="tr-TR" sz="2800" b="1" dirty="0" smtClean="0">
                <a:latin typeface="Georgia" pitchFamily="18" charset="0"/>
              </a:rPr>
              <a:t> </a:t>
            </a:r>
            <a:r>
              <a:rPr lang="tr-TR" sz="2800" dirty="0" smtClean="0">
                <a:latin typeface="Georgia" pitchFamily="18" charset="0"/>
              </a:rPr>
              <a:t>yönetim kuruluna/müdüre </a:t>
            </a:r>
            <a:r>
              <a:rPr lang="tr-TR" sz="2800" b="1" dirty="0" smtClean="0">
                <a:solidFill>
                  <a:srgbClr val="FF0000"/>
                </a:solidFill>
                <a:latin typeface="Georgia" pitchFamily="18" charset="0"/>
              </a:rPr>
              <a:t>yazıyla</a:t>
            </a:r>
            <a:r>
              <a:rPr lang="tr-TR" sz="2800" dirty="0" smtClean="0">
                <a:latin typeface="Georgia" pitchFamily="18" charset="0"/>
              </a:rPr>
              <a:t> bildirilir. </a:t>
            </a:r>
          </a:p>
          <a:p>
            <a:pPr marL="723900" indent="-628650" algn="l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Georgia" pitchFamily="18" charset="0"/>
              </a:rPr>
              <a:t>Bildirimin muhatabı,  yedi  gün içinde durumu  tescil  ve ilan ettirir. </a:t>
            </a:r>
          </a:p>
          <a:p>
            <a:pPr marL="723900" indent="-628650" algn="l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800" dirty="0" smtClean="0">
                <a:latin typeface="Georgia" pitchFamily="18" charset="0"/>
              </a:rPr>
              <a:t>TTK yürürlüğe girmeden önce, herhangi bir nedenle, ortak sayısı bire düşmüşse, bu durum, yönetim kuruluna/müdüre; TTK.</a:t>
            </a:r>
            <a:r>
              <a:rPr lang="tr-TR" sz="2800" dirty="0" err="1" smtClean="0">
                <a:latin typeface="Georgia" pitchFamily="18" charset="0"/>
              </a:rPr>
              <a:t>nun</a:t>
            </a:r>
            <a:r>
              <a:rPr lang="tr-TR" sz="2800" dirty="0" smtClean="0">
                <a:latin typeface="Georgia" pitchFamily="18" charset="0"/>
              </a:rPr>
              <a:t> yürürlüğe girmesinden itibaren 15 gün içinde, </a:t>
            </a:r>
            <a:r>
              <a:rPr lang="tr-TR" sz="2800" b="1" dirty="0" smtClean="0">
                <a:solidFill>
                  <a:srgbClr val="FF0000"/>
                </a:solidFill>
                <a:latin typeface="Georgia" pitchFamily="18" charset="0"/>
              </a:rPr>
              <a:t>noter</a:t>
            </a:r>
            <a:r>
              <a:rPr lang="tr-TR" sz="2800" dirty="0" smtClean="0">
                <a:latin typeface="Georgia" pitchFamily="18" charset="0"/>
              </a:rPr>
              <a:t> kanalıyla bildirilir ve 7 gün içerisinde bu durumu tescil ettirilir. </a:t>
            </a:r>
            <a:r>
              <a:rPr lang="tr-TR" i="1" dirty="0" smtClean="0">
                <a:latin typeface="Georgia" pitchFamily="18" charset="0"/>
              </a:rPr>
              <a:t>(6103/md.23) (Eski kanunda fesih sebebi idi.)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AC06-5C52-4D3D-9959-926905DABF5C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19475" y="260648"/>
            <a:ext cx="5343525" cy="1656184"/>
          </a:xfrm>
        </p:spPr>
        <p:txBody>
          <a:bodyPr/>
          <a:lstStyle/>
          <a:p>
            <a:pPr algn="ctr"/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TÜRK </a:t>
            </a:r>
            <a:r>
              <a:rPr lang="tr-TR" sz="4000" b="1" dirty="0">
                <a:solidFill>
                  <a:srgbClr val="0070C0"/>
                </a:solidFill>
                <a:latin typeface="Georgia" pitchFamily="18" charset="0"/>
              </a:rPr>
              <a:t>TİCARET </a:t>
            </a:r>
            <a:r>
              <a:rPr lang="tr-TR" sz="4000" b="1" dirty="0" smtClean="0">
                <a:solidFill>
                  <a:srgbClr val="0070C0"/>
                </a:solidFill>
                <a:latin typeface="Georgia" pitchFamily="18" charset="0"/>
              </a:rPr>
              <a:t>KANUNU</a:t>
            </a:r>
            <a:endParaRPr lang="tr-TR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283968" y="1813942"/>
            <a:ext cx="4032448" cy="29112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tr-TR" sz="3600" kern="10" spc="0" dirty="0" smtClean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2060">
                        <a:gamma/>
                        <a:tint val="20000"/>
                        <a:invGamma/>
                      </a:srgbClr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Impact"/>
              </a:rPr>
              <a:t>KISA</a:t>
            </a:r>
            <a:endParaRPr lang="tr-TR" sz="3600" kern="10" spc="0" dirty="0">
              <a:ln w="2857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2060">
                      <a:gamma/>
                      <a:tint val="20000"/>
                      <a:invGamma/>
                    </a:srgbClr>
                  </a:gs>
                  <a:gs pos="100000">
                    <a:srgbClr val="00206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7219" name="WordArt 3"/>
          <p:cNvSpPr>
            <a:spLocks noChangeArrowheads="1" noChangeShapeType="1" noTextEdit="1"/>
          </p:cNvSpPr>
          <p:nvPr/>
        </p:nvSpPr>
        <p:spPr bwMode="auto">
          <a:xfrm>
            <a:off x="4644008" y="2678038"/>
            <a:ext cx="4032448" cy="29112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tr-TR" sz="3600" kern="10" spc="0" dirty="0" smtClean="0">
                <a:ln w="28575">
                  <a:noFill/>
                  <a:round/>
                  <a:headEnd/>
                  <a:tailEnd/>
                </a:ln>
                <a:solidFill>
                  <a:srgbClr val="FF552D"/>
                </a:solidFill>
                <a:latin typeface="Impact"/>
              </a:rPr>
              <a:t>KISA</a:t>
            </a:r>
            <a:endParaRPr lang="tr-TR" sz="3600" kern="10" spc="0" dirty="0">
              <a:ln w="28575">
                <a:noFill/>
                <a:round/>
                <a:headEnd/>
                <a:tailEnd/>
              </a:ln>
              <a:solidFill>
                <a:srgbClr val="FF552D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3400" b="1" dirty="0" smtClean="0">
                <a:solidFill>
                  <a:srgbClr val="002060"/>
                </a:solidFill>
                <a:latin typeface="Cambria" pitchFamily="18" charset="0"/>
              </a:rPr>
              <a:t>Kuruluş Halinde Olan Anonim Ve </a:t>
            </a:r>
            <a:r>
              <a:rPr lang="tr-TR" sz="3400" b="1" dirty="0" err="1" smtClean="0">
                <a:solidFill>
                  <a:srgbClr val="002060"/>
                </a:solidFill>
                <a:latin typeface="Cambria" pitchFamily="18" charset="0"/>
              </a:rPr>
              <a:t>Limited</a:t>
            </a:r>
            <a:r>
              <a:rPr lang="tr-TR" sz="3400" b="1" dirty="0" smtClean="0">
                <a:solidFill>
                  <a:srgbClr val="002060"/>
                </a:solidFill>
                <a:latin typeface="Cambria" pitchFamily="18" charset="0"/>
              </a:rPr>
              <a:t> Şirketler</a:t>
            </a:r>
            <a:endParaRPr lang="tr-TR" sz="3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424936" cy="5472608"/>
          </a:xfrm>
        </p:spPr>
        <p:txBody>
          <a:bodyPr/>
          <a:lstStyle/>
          <a:p>
            <a:pPr indent="12700">
              <a:spcAft>
                <a:spcPts val="600"/>
              </a:spcAft>
              <a:buNone/>
            </a:pPr>
            <a:r>
              <a:rPr lang="tr-TR" sz="3000" dirty="0" smtClean="0">
                <a:latin typeface="Cambria" pitchFamily="18" charset="0"/>
              </a:rPr>
              <a:t>Kanunun yürürlüğe girdiği tarihte kuruluş halinde olan anonim ve </a:t>
            </a:r>
            <a:r>
              <a:rPr lang="tr-TR" sz="3000" dirty="0" err="1" smtClean="0">
                <a:latin typeface="Cambria" pitchFamily="18" charset="0"/>
              </a:rPr>
              <a:t>limited</a:t>
            </a:r>
            <a:r>
              <a:rPr lang="tr-TR" sz="3000" dirty="0" smtClean="0">
                <a:latin typeface="Cambria" pitchFamily="18" charset="0"/>
              </a:rPr>
              <a:t> şirketler; </a:t>
            </a:r>
          </a:p>
          <a:p>
            <a:pPr marL="1074738" indent="-719138"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 smtClean="0">
                <a:latin typeface="Cambria" pitchFamily="18" charset="0"/>
              </a:rPr>
              <a:t>Kurucularının imzaları tamamsa, </a:t>
            </a:r>
          </a:p>
          <a:p>
            <a:pPr marL="1074738" indent="-719138"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 smtClean="0">
                <a:latin typeface="Cambria" pitchFamily="18" charset="0"/>
              </a:rPr>
              <a:t>Bu tarih itibariyle noterce onaylanmış ise,</a:t>
            </a:r>
          </a:p>
          <a:p>
            <a:pPr indent="12700">
              <a:spcAft>
                <a:spcPts val="600"/>
              </a:spcAft>
              <a:buNone/>
            </a:pPr>
            <a:r>
              <a:rPr lang="tr-TR" sz="3000" b="1" dirty="0" smtClean="0">
                <a:solidFill>
                  <a:srgbClr val="002060"/>
                </a:solidFill>
                <a:latin typeface="Cambria" pitchFamily="18" charset="0"/>
              </a:rPr>
              <a:t>Noter onay tarihinden itibaren bir ay içerisinde </a:t>
            </a:r>
            <a:r>
              <a:rPr lang="tr-TR" sz="3000" dirty="0" smtClean="0">
                <a:latin typeface="Cambria" pitchFamily="18" charset="0"/>
              </a:rPr>
              <a:t>(</a:t>
            </a:r>
            <a:r>
              <a:rPr lang="tr-TR" sz="3000" b="1" dirty="0" smtClean="0">
                <a:solidFill>
                  <a:srgbClr val="FF0000"/>
                </a:solidFill>
                <a:latin typeface="Cambria" pitchFamily="18" charset="0"/>
              </a:rPr>
              <a:t>01.Ağustos.2012</a:t>
            </a:r>
            <a:r>
              <a:rPr lang="tr-TR" sz="3000" dirty="0" smtClean="0">
                <a:latin typeface="Cambria" pitchFamily="18" charset="0"/>
              </a:rPr>
              <a:t>) Ticaret Siciline başvurulduğu takdirde, eski kanun hükümlerine göre kurulur.</a:t>
            </a:r>
          </a:p>
          <a:p>
            <a:pPr indent="12700">
              <a:buNone/>
            </a:pPr>
            <a:r>
              <a:rPr lang="tr-TR" i="1" dirty="0" smtClean="0">
                <a:latin typeface="Cambria" pitchFamily="18" charset="0"/>
              </a:rPr>
              <a:t>(6103/md.21)</a:t>
            </a:r>
          </a:p>
          <a:p>
            <a:pPr indent="12700">
              <a:buNone/>
            </a:pPr>
            <a:endParaRPr lang="tr-TR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KOBİ</a:t>
            </a:r>
            <a:r>
              <a:rPr lang="tr-TR" sz="4000" b="1" dirty="0" smtClean="0">
                <a:solidFill>
                  <a:srgbClr val="002060"/>
                </a:solidFill>
                <a:latin typeface="Cambria" pitchFamily="18" charset="0"/>
              </a:rPr>
              <a:t>’lere Pozitif Ayrımcılık</a:t>
            </a:r>
            <a:endParaRPr lang="tr-TR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179512" y="1268760"/>
            <a:ext cx="87849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tr-TR" sz="3400" kern="0" dirty="0" smtClean="0">
                <a:latin typeface="Cambria" pitchFamily="18" charset="0"/>
                <a:cs typeface="+mn-cs"/>
              </a:rPr>
              <a:t>Yeni TTK.</a:t>
            </a:r>
            <a:r>
              <a:rPr lang="tr-TR" sz="3400" kern="0" dirty="0" err="1" smtClean="0">
                <a:latin typeface="Cambria" pitchFamily="18" charset="0"/>
                <a:cs typeface="+mn-cs"/>
              </a:rPr>
              <a:t>nun</a:t>
            </a:r>
            <a:r>
              <a:rPr lang="tr-TR" sz="3400" kern="0" dirty="0" smtClean="0">
                <a:latin typeface="Cambria" pitchFamily="18" charset="0"/>
                <a:cs typeface="+mn-cs"/>
              </a:rPr>
              <a:t> </a:t>
            </a:r>
            <a:r>
              <a:rPr lang="tr-TR" sz="3400" b="1" kern="0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mal ve hizmet tedarikinde ödeme süreleri</a:t>
            </a:r>
            <a:r>
              <a:rPr lang="tr-TR" sz="3400" kern="0" dirty="0" smtClean="0">
                <a:latin typeface="Cambria" pitchFamily="18" charset="0"/>
                <a:cs typeface="+mn-cs"/>
              </a:rPr>
              <a:t> ile ilgili 1530/5. maddesi;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tr-TR" sz="3600" b="1" kern="0" dirty="0" smtClean="0">
                <a:latin typeface="Cambria" pitchFamily="18" charset="0"/>
                <a:cs typeface="+mn-cs"/>
              </a:rPr>
              <a:t>Alacaklının </a:t>
            </a:r>
            <a:r>
              <a:rPr lang="tr-TR" sz="3600" kern="0" dirty="0" smtClean="0">
                <a:latin typeface="Cambria" pitchFamily="18" charset="0"/>
                <a:cs typeface="+mn-cs"/>
              </a:rPr>
              <a:t>küçük yahut orta ölçekli işletme (</a:t>
            </a:r>
            <a:r>
              <a:rPr lang="tr-TR" sz="3600" b="1" kern="0" dirty="0" smtClean="0">
                <a:latin typeface="Cambria" pitchFamily="18" charset="0"/>
                <a:cs typeface="+mn-cs"/>
              </a:rPr>
              <a:t>KOBİ</a:t>
            </a:r>
            <a:r>
              <a:rPr lang="tr-TR" sz="3600" kern="0" dirty="0" smtClean="0">
                <a:latin typeface="Cambria" pitchFamily="18" charset="0"/>
                <a:cs typeface="+mn-cs"/>
              </a:rPr>
              <a:t>) veya tarımsal ya da hayvansal üretici olduğu veya </a:t>
            </a:r>
            <a:r>
              <a:rPr lang="tr-TR" sz="3600" b="1" kern="0" dirty="0" smtClean="0">
                <a:latin typeface="Cambria" pitchFamily="18" charset="0"/>
                <a:cs typeface="+mn-cs"/>
              </a:rPr>
              <a:t>borçlunun</a:t>
            </a:r>
            <a:r>
              <a:rPr lang="tr-TR" sz="3600" kern="0" dirty="0" smtClean="0">
                <a:latin typeface="Cambria" pitchFamily="18" charset="0"/>
                <a:cs typeface="+mn-cs"/>
              </a:rPr>
              <a:t> </a:t>
            </a:r>
            <a:r>
              <a:rPr lang="tr-TR" sz="3600" b="1" kern="0" dirty="0" smtClean="0">
                <a:latin typeface="Cambria" pitchFamily="18" charset="0"/>
                <a:cs typeface="+mn-cs"/>
              </a:rPr>
              <a:t>büyük ölçekli işletme</a:t>
            </a:r>
            <a:r>
              <a:rPr lang="tr-TR" sz="3600" kern="0" dirty="0" smtClean="0">
                <a:latin typeface="Cambria" pitchFamily="18" charset="0"/>
                <a:cs typeface="+mn-cs"/>
              </a:rPr>
              <a:t> sıfatını taşıdığı hâllerde, ödeme süresi, </a:t>
            </a:r>
            <a:r>
              <a:rPr lang="tr-TR" sz="3600" b="1" kern="0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30 günü</a:t>
            </a:r>
            <a:r>
              <a:rPr lang="tr-TR" sz="3600" kern="0" dirty="0" smtClean="0">
                <a:latin typeface="Cambria" pitchFamily="18" charset="0"/>
                <a:cs typeface="+mn-cs"/>
              </a:rPr>
              <a:t>, sözleşme düzenlenmişse </a:t>
            </a:r>
            <a:r>
              <a:rPr lang="tr-TR" sz="3600" b="1" kern="0" dirty="0" smtClean="0">
                <a:solidFill>
                  <a:srgbClr val="FF0000"/>
                </a:solidFill>
                <a:latin typeface="Cambria" pitchFamily="18" charset="0"/>
                <a:cs typeface="+mn-cs"/>
              </a:rPr>
              <a:t>altmış günü aşamaz.</a:t>
            </a:r>
            <a:endParaRPr lang="tr-TR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849492" cy="863600"/>
          </a:xfrm>
        </p:spPr>
        <p:txBody>
          <a:bodyPr/>
          <a:lstStyle/>
          <a:p>
            <a:pPr algn="r"/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Bütün Belgeler Yeniden mi Basılacak?</a:t>
            </a:r>
            <a:endParaRPr lang="tr-TR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323528" y="1196752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tr-TR" dirty="0" smtClean="0">
                <a:latin typeface="Cambria" pitchFamily="18" charset="0"/>
              </a:rPr>
              <a:t>Kanunun 39. maddesine göre, her tacir,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her türlü kâğıt ve belgede</a:t>
            </a:r>
            <a:r>
              <a:rPr lang="tr-TR" dirty="0" smtClean="0">
                <a:latin typeface="Cambria" pitchFamily="18" charset="0"/>
              </a:rPr>
              <a:t>, şirketin;</a:t>
            </a:r>
          </a:p>
          <a:p>
            <a:pPr marL="1074738" lvl="0" indent="-711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tr-TR" dirty="0" smtClean="0">
                <a:latin typeface="Cambria" pitchFamily="18" charset="0"/>
              </a:rPr>
              <a:t>Sicil numarasını,</a:t>
            </a:r>
          </a:p>
          <a:p>
            <a:pPr marL="1074738" lvl="0" indent="-711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tr-TR" dirty="0" smtClean="0">
                <a:latin typeface="Cambria" pitchFamily="18" charset="0"/>
              </a:rPr>
              <a:t>Ticaret unvanını,</a:t>
            </a:r>
          </a:p>
          <a:p>
            <a:pPr marL="1074738" lvl="0" indent="-711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tr-TR" dirty="0" smtClean="0">
                <a:latin typeface="Cambria" pitchFamily="18" charset="0"/>
              </a:rPr>
              <a:t>İşletmesinin merkezini,</a:t>
            </a:r>
          </a:p>
          <a:p>
            <a:pPr marL="1074738" lvl="0" indent="-711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tr-TR" dirty="0" smtClean="0">
                <a:latin typeface="Cambria" pitchFamily="18" charset="0"/>
              </a:rPr>
              <a:t>Taahhüt edilen ve ödenen sermayeyi,</a:t>
            </a:r>
          </a:p>
          <a:p>
            <a:pPr marL="1074738" lvl="0" indent="-71120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tr-TR" dirty="0" smtClean="0">
                <a:latin typeface="Cambria" pitchFamily="18" charset="0"/>
              </a:rPr>
              <a:t>İnternet sitesinin adresi ve numarasını gösterir.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tr-TR" dirty="0" smtClean="0">
                <a:latin typeface="Cambria" pitchFamily="18" charset="0"/>
              </a:rPr>
              <a:t>Anonim, </a:t>
            </a:r>
            <a:r>
              <a:rPr lang="tr-TR" dirty="0" err="1" smtClean="0">
                <a:latin typeface="Cambria" pitchFamily="18" charset="0"/>
              </a:rPr>
              <a:t>limited</a:t>
            </a:r>
            <a:r>
              <a:rPr lang="tr-TR" dirty="0" smtClean="0">
                <a:latin typeface="Cambria" pitchFamily="18" charset="0"/>
              </a:rPr>
              <a:t> ve sermayesi paylara bölünmüş komandit şirketler ayrıca; yönetim kurulu başkan ve üyeleri, müdürler ve yöneticilerin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adları ile soyadlarını </a:t>
            </a:r>
            <a:r>
              <a:rPr lang="tr-TR" dirty="0" smtClean="0">
                <a:latin typeface="Cambria" pitchFamily="18" charset="0"/>
              </a:rPr>
              <a:t>gösterir. 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tr-TR" dirty="0" smtClean="0">
                <a:latin typeface="Cambria" pitchFamily="18" charset="0"/>
              </a:rPr>
              <a:t>Tüm bu bilgiler şirketin </a:t>
            </a:r>
            <a:r>
              <a:rPr lang="tr-TR" b="1" dirty="0" smtClean="0">
                <a:solidFill>
                  <a:srgbClr val="002060"/>
                </a:solidFill>
                <a:latin typeface="Cambria" pitchFamily="18" charset="0"/>
              </a:rPr>
              <a:t>internet sitesinde de yayımlanır</a:t>
            </a:r>
            <a:r>
              <a:rPr lang="tr-TR" dirty="0" smtClean="0">
                <a:latin typeface="Cambria" pitchFamily="18" charset="0"/>
              </a:rPr>
              <a:t>. 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9512" y="1196752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323528" y="1196752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94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0" y="188640"/>
            <a:ext cx="9144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indent="-627063" algn="l">
              <a:spcAft>
                <a:spcPts val="600"/>
              </a:spcAft>
              <a:buFont typeface="Wingdings" pitchFamily="2" charset="2"/>
              <a:buChar char="v"/>
            </a:pP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</a:rPr>
              <a:t>Eski türe dönme imkanı: </a:t>
            </a:r>
            <a:r>
              <a:rPr lang="tr-TR" sz="2500" dirty="0" smtClean="0">
                <a:latin typeface="Cambria" pitchFamily="18" charset="0"/>
              </a:rPr>
              <a:t>Ticaret şirketleri ve kooperatifler TTK.</a:t>
            </a:r>
            <a:r>
              <a:rPr lang="tr-TR" sz="2500" dirty="0" err="1" smtClean="0">
                <a:latin typeface="Cambria" pitchFamily="18" charset="0"/>
              </a:rPr>
              <a:t>nun</a:t>
            </a:r>
            <a:r>
              <a:rPr lang="tr-TR" sz="2500" dirty="0" smtClean="0">
                <a:latin typeface="Cambria" pitchFamily="18" charset="0"/>
              </a:rPr>
              <a:t> yayımı tarihinden itibaren 2 yıl içinde eski türlerine dönmek isterlerse, yeni TTK.</a:t>
            </a:r>
            <a:r>
              <a:rPr lang="tr-TR" sz="2500" dirty="0" err="1" smtClean="0">
                <a:latin typeface="Cambria" pitchFamily="18" charset="0"/>
              </a:rPr>
              <a:t>nun</a:t>
            </a:r>
            <a:r>
              <a:rPr lang="tr-TR" sz="2500" dirty="0" smtClean="0">
                <a:latin typeface="Cambria" pitchFamily="18" charset="0"/>
              </a:rPr>
              <a:t> tür değiştirme ve nisap hükümleri uygulanmaz. </a:t>
            </a:r>
            <a:r>
              <a:rPr lang="tr-TR" sz="2000" i="1" dirty="0" smtClean="0">
                <a:latin typeface="Cambria" pitchFamily="18" charset="0"/>
              </a:rPr>
              <a:t>(Geç. M.4)</a:t>
            </a:r>
          </a:p>
          <a:p>
            <a:pPr marL="804863" indent="-627063" algn="l">
              <a:spcAft>
                <a:spcPts val="600"/>
              </a:spcAft>
              <a:buFont typeface="Wingdings" pitchFamily="2" charset="2"/>
              <a:buChar char="v"/>
            </a:pP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</a:rPr>
              <a:t>Kar payı avansı : </a:t>
            </a:r>
            <a:r>
              <a:rPr lang="tr-TR" sz="2500" dirty="0" smtClean="0">
                <a:latin typeface="Cambria" pitchFamily="18" charset="0"/>
              </a:rPr>
              <a:t>SPK dışı şirketler için kar payı avansı imkanı getirilmiştir. Sanayi ve Ticaret Bakanlığı Tebliğ ile düzenler. </a:t>
            </a:r>
            <a:r>
              <a:rPr lang="tr-TR" sz="2000" i="1" dirty="0" smtClean="0">
                <a:latin typeface="Cambria" pitchFamily="18" charset="0"/>
              </a:rPr>
              <a:t>(m.509)</a:t>
            </a:r>
          </a:p>
          <a:p>
            <a:pPr marL="804863" indent="-627063" algn="l">
              <a:spcAft>
                <a:spcPts val="600"/>
              </a:spcAft>
              <a:buFont typeface="Wingdings" pitchFamily="2" charset="2"/>
              <a:buChar char="v"/>
            </a:pP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</a:rPr>
              <a:t>İzne tabi A.Ş.</a:t>
            </a:r>
            <a:r>
              <a:rPr lang="tr-TR" sz="2500" b="1" dirty="0" err="1" smtClean="0">
                <a:solidFill>
                  <a:srgbClr val="002060"/>
                </a:solidFill>
                <a:latin typeface="Cambria" pitchFamily="18" charset="0"/>
              </a:rPr>
              <a:t>ler</a:t>
            </a: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</a:rPr>
              <a:t> : </a:t>
            </a:r>
            <a:r>
              <a:rPr lang="tr-TR" sz="2500" dirty="0" smtClean="0">
                <a:latin typeface="Cambria" pitchFamily="18" charset="0"/>
              </a:rPr>
              <a:t>Bakanlıkça tebliğle belirlenecek faaliyet alanlarındaki A.Ş.</a:t>
            </a:r>
            <a:r>
              <a:rPr lang="tr-TR" sz="2500" dirty="0" err="1" smtClean="0">
                <a:latin typeface="Cambria" pitchFamily="18" charset="0"/>
              </a:rPr>
              <a:t>lerin</a:t>
            </a:r>
            <a:r>
              <a:rPr lang="tr-TR" sz="2500" dirty="0" smtClean="0">
                <a:latin typeface="Cambria" pitchFamily="18" charset="0"/>
              </a:rPr>
              <a:t> kuruluş ve ana sözleşme değişiklikleri izne tabidir. </a:t>
            </a:r>
            <a:r>
              <a:rPr lang="tr-TR" sz="2000" i="1" dirty="0" smtClean="0">
                <a:latin typeface="Cambria" pitchFamily="18" charset="0"/>
              </a:rPr>
              <a:t>(m.333)</a:t>
            </a:r>
          </a:p>
          <a:p>
            <a:pPr marL="804863" lvl="1" algn="l">
              <a:spcBef>
                <a:spcPts val="0"/>
              </a:spcBef>
              <a:spcAft>
                <a:spcPts val="600"/>
              </a:spcAft>
            </a:pPr>
            <a:r>
              <a:rPr lang="tr-TR" sz="2500" i="1" dirty="0" smtClean="0">
                <a:latin typeface="Cambria" pitchFamily="18" charset="0"/>
              </a:rPr>
              <a:t>Dolayısıyla bu şirketler dışındaki şirketlerin toplantılarında artık hükümet komiseri bulunmayacaktır.</a:t>
            </a:r>
          </a:p>
          <a:p>
            <a:pPr marL="804863" indent="-627063" algn="l">
              <a:spcAft>
                <a:spcPts val="600"/>
              </a:spcAft>
              <a:buFont typeface="Wingdings" pitchFamily="2" charset="2"/>
              <a:buChar char="v"/>
            </a:pP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</a:rPr>
              <a:t>KEP : </a:t>
            </a:r>
            <a:r>
              <a:rPr lang="tr-TR" sz="2500" dirty="0" smtClean="0">
                <a:latin typeface="Cambria" pitchFamily="18" charset="0"/>
              </a:rPr>
              <a:t>Tacirler arasında kayıtlı elektronik posta yoluyla yapılacak tebligatlar da geçerlidir. </a:t>
            </a:r>
            <a:r>
              <a:rPr lang="tr-TR" sz="2000" i="1" dirty="0" smtClean="0">
                <a:latin typeface="Cambria" pitchFamily="18" charset="0"/>
              </a:rPr>
              <a:t>(m.18)</a:t>
            </a:r>
          </a:p>
          <a:p>
            <a:pPr marL="804863" indent="-627063" algn="l">
              <a:spcAft>
                <a:spcPts val="600"/>
              </a:spcAft>
              <a:buFont typeface="Wingdings" pitchFamily="2" charset="2"/>
              <a:buChar char="v"/>
            </a:pPr>
            <a:r>
              <a:rPr lang="tr-TR" sz="2500" b="1" dirty="0" smtClean="0">
                <a:solidFill>
                  <a:srgbClr val="002060"/>
                </a:solidFill>
                <a:latin typeface="Cambria" pitchFamily="18" charset="0"/>
              </a:rPr>
              <a:t>ULTRA VİRES : </a:t>
            </a:r>
            <a:r>
              <a:rPr lang="tr-TR" sz="2500" dirty="0" smtClean="0">
                <a:latin typeface="Cambria" pitchFamily="18" charset="0"/>
              </a:rPr>
              <a:t>Şirket konusuna girmeyen işlemlerin şirketi  bağlamayacağı kuralı kaldırılıyor. </a:t>
            </a:r>
            <a:r>
              <a:rPr lang="tr-TR" sz="2000" i="1" dirty="0" smtClean="0">
                <a:latin typeface="Cambria" pitchFamily="18" charset="0"/>
              </a:rPr>
              <a:t>(m. 371)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lovingthebigisland.files.wordpress.com/2009/12/big-sky-views-from-the-enchantingly-scenic-kohala-mountain-road-kohala-hawaii-photo-by-donald-b-macgo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367" y="104120"/>
            <a:ext cx="4930081" cy="5557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7219" name="WordArt 3"/>
          <p:cNvSpPr>
            <a:spLocks noChangeArrowheads="1" noChangeShapeType="1" noTextEdit="1"/>
          </p:cNvSpPr>
          <p:nvPr/>
        </p:nvSpPr>
        <p:spPr bwMode="auto">
          <a:xfrm>
            <a:off x="4283968" y="301774"/>
            <a:ext cx="4032448" cy="1831082"/>
          </a:xfrm>
          <a:prstGeom prst="rect">
            <a:avLst/>
          </a:prstGeom>
        </p:spPr>
        <p:txBody>
          <a:bodyPr wrap="none" fromWordArt="1"/>
          <a:lstStyle/>
          <a:p>
            <a:r>
              <a:rPr lang="tr-TR" sz="80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mbria" pitchFamily="18" charset="0"/>
              </a:rPr>
              <a:t>Yol </a:t>
            </a:r>
          </a:p>
          <a:p>
            <a:r>
              <a:rPr lang="tr-TR" sz="80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mbria" pitchFamily="18" charset="0"/>
              </a:rPr>
              <a:t>Haritası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496944" cy="5472608"/>
          </a:xfrm>
        </p:spPr>
        <p:txBody>
          <a:bodyPr/>
          <a:lstStyle/>
          <a:p>
            <a:pPr marL="1262063" indent="-11668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800" dirty="0">
                <a:solidFill>
                  <a:schemeClr val="tx1"/>
                </a:solidFill>
                <a:latin typeface="Georgia" pitchFamily="18" charset="0"/>
              </a:rPr>
              <a:t>6102 sayılı </a:t>
            </a:r>
            <a:r>
              <a:rPr lang="tr-TR" sz="3800" b="1" i="1" dirty="0">
                <a:solidFill>
                  <a:schemeClr val="tx1"/>
                </a:solidFill>
                <a:latin typeface="Georgia" pitchFamily="18" charset="0"/>
              </a:rPr>
              <a:t>Türk Ticaret Kanunu</a:t>
            </a:r>
            <a:r>
              <a:rPr lang="tr-TR" sz="3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tr-TR" sz="3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262063" indent="-11668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sz="3800" b="1" dirty="0">
                <a:latin typeface="Georgia" pitchFamily="18" charset="0"/>
              </a:rPr>
              <a:t>	</a:t>
            </a:r>
            <a:r>
              <a:rPr lang="tr-TR" sz="3800" b="1" dirty="0" smtClean="0">
                <a:latin typeface="Georgia" pitchFamily="18" charset="0"/>
              </a:rPr>
              <a:t>		</a:t>
            </a:r>
            <a:r>
              <a:rPr lang="tr-TR" sz="3800" dirty="0" smtClean="0">
                <a:solidFill>
                  <a:schemeClr val="tx1"/>
                </a:solidFill>
                <a:latin typeface="Georgia" pitchFamily="18" charset="0"/>
              </a:rPr>
              <a:t>ve</a:t>
            </a:r>
            <a:endParaRPr lang="tr-TR" sz="3800" dirty="0">
              <a:solidFill>
                <a:schemeClr val="tx1"/>
              </a:solidFill>
              <a:latin typeface="Georgia" pitchFamily="18" charset="0"/>
            </a:endParaRPr>
          </a:p>
          <a:p>
            <a:pPr marL="1262063" indent="-11668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3800" dirty="0">
                <a:solidFill>
                  <a:schemeClr val="tx1"/>
                </a:solidFill>
                <a:latin typeface="Georgia" pitchFamily="18" charset="0"/>
              </a:rPr>
              <a:t>6103 sayılı </a:t>
            </a:r>
            <a:r>
              <a:rPr lang="tr-TR" sz="3800" b="1" i="1" dirty="0">
                <a:solidFill>
                  <a:schemeClr val="tx1"/>
                </a:solidFill>
                <a:latin typeface="Georgia" pitchFamily="18" charset="0"/>
              </a:rPr>
              <a:t>Türk Ticaret Kanununun Yürürlüğü Ve Uygulama Şekli </a:t>
            </a:r>
            <a:r>
              <a:rPr lang="tr-TR" sz="3800" b="1" i="1" dirty="0" err="1">
                <a:solidFill>
                  <a:schemeClr val="tx1"/>
                </a:solidFill>
                <a:latin typeface="Georgia" pitchFamily="18" charset="0"/>
              </a:rPr>
              <a:t>Hk</a:t>
            </a:r>
            <a:r>
              <a:rPr lang="tr-TR" sz="3800" b="1" i="1" dirty="0">
                <a:solidFill>
                  <a:schemeClr val="tx1"/>
                </a:solidFill>
                <a:latin typeface="Georgia" pitchFamily="18" charset="0"/>
              </a:rPr>
              <a:t> Kanun </a:t>
            </a:r>
            <a:r>
              <a:rPr lang="tr-TR" sz="3800" dirty="0">
                <a:solidFill>
                  <a:schemeClr val="tx1"/>
                </a:solidFill>
                <a:latin typeface="Georgia" pitchFamily="18" charset="0"/>
              </a:rPr>
              <a:t>yayınlandı</a:t>
            </a:r>
          </a:p>
          <a:p>
            <a:pPr marL="1262063" indent="-1166813">
              <a:buNone/>
            </a:pPr>
            <a:endParaRPr lang="tr-TR" sz="2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987824" y="18864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14 Şubat 2011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640960" cy="5184576"/>
          </a:xfrm>
        </p:spPr>
        <p:txBody>
          <a:bodyPr/>
          <a:lstStyle/>
          <a:p>
            <a:pPr marL="900113" indent="-725488" defTabSz="1262063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tr-TR" sz="1000" dirty="0" smtClean="0">
              <a:latin typeface="Cambria" pitchFamily="18" charset="0"/>
            </a:endParaRPr>
          </a:p>
          <a:p>
            <a:pPr marL="900113" indent="-725488" defTabSz="126206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000" dirty="0" smtClean="0">
                <a:latin typeface="Cambria" pitchFamily="18" charset="0"/>
              </a:rPr>
              <a:t>TTK (genel olarak) yürürlüğe girdi</a:t>
            </a:r>
          </a:p>
          <a:p>
            <a:pPr marL="900113" indent="-725488" defTabSz="126206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000" dirty="0" smtClean="0">
                <a:latin typeface="Cambria" pitchFamily="18" charset="0"/>
              </a:rPr>
              <a:t>Halka açık şirketlerde, esas sözleşmelerin </a:t>
            </a:r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e_toplantı</a:t>
            </a:r>
            <a:r>
              <a:rPr lang="tr-TR" sz="4000" dirty="0" smtClean="0">
                <a:latin typeface="Cambria" pitchFamily="18" charset="0"/>
              </a:rPr>
              <a:t>ya uygun hale getirilmesi için son gün</a:t>
            </a:r>
          </a:p>
          <a:p>
            <a:pPr marL="900113" lvl="5" indent="-725488" defTabSz="126206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000" dirty="0" smtClean="0">
                <a:latin typeface="Cambria" pitchFamily="18" charset="0"/>
              </a:rPr>
              <a:t>Ortakların şirkete </a:t>
            </a:r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borçlanma yasağı</a:t>
            </a:r>
            <a:r>
              <a:rPr lang="tr-TR" sz="4000" dirty="0" smtClean="0">
                <a:latin typeface="Cambria" pitchFamily="18" charset="0"/>
              </a:rPr>
              <a:t>nın başlaması</a:t>
            </a:r>
            <a:endParaRPr lang="tr-TR" sz="4000" dirty="0">
              <a:latin typeface="Cambria" pitchFamily="18" charset="0"/>
            </a:endParaRP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Temmuz 2012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568952" cy="4824536"/>
          </a:xfrm>
        </p:spPr>
        <p:txBody>
          <a:bodyPr/>
          <a:lstStyle/>
          <a:p>
            <a:pPr marL="1436688" indent="-107315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000" dirty="0" smtClean="0">
                <a:latin typeface="Cambria" pitchFamily="18" charset="0"/>
              </a:rPr>
              <a:t>TTK yürürlüğe girmeden önce, herhangi bir nedenle, </a:t>
            </a:r>
          </a:p>
          <a:p>
            <a:pPr marL="1436688" indent="-10731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Cambria" pitchFamily="18" charset="0"/>
              </a:rPr>
              <a:t>	tek ortağa düşülmesi halinde </a:t>
            </a:r>
            <a:r>
              <a:rPr lang="tr-TR" sz="4000" dirty="0" smtClean="0">
                <a:latin typeface="Cambria" pitchFamily="18" charset="0"/>
              </a:rPr>
              <a:t> yönetim kuruluna / müdüre bildirilmesinin son günü</a:t>
            </a:r>
            <a:endParaRPr lang="tr-TR" sz="4000" dirty="0">
              <a:latin typeface="Cambria" pitchFamily="18" charset="0"/>
            </a:endParaRP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16 Temmuz 2012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568952" cy="5112568"/>
          </a:xfrm>
        </p:spPr>
        <p:txBody>
          <a:bodyPr/>
          <a:lstStyle/>
          <a:p>
            <a:pPr marL="1800225" indent="-1089025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4000" dirty="0" smtClean="0">
                <a:latin typeface="Cambria" pitchFamily="18" charset="0"/>
              </a:rPr>
              <a:t>Kanunun yürürlüğe girdiği tarihte kuruluş halinde olan anonim ve </a:t>
            </a:r>
            <a:r>
              <a:rPr lang="tr-TR" sz="4000" dirty="0" err="1" smtClean="0">
                <a:latin typeface="Cambria" pitchFamily="18" charset="0"/>
              </a:rPr>
              <a:t>limited</a:t>
            </a:r>
            <a:r>
              <a:rPr lang="tr-TR" sz="4000" dirty="0" smtClean="0">
                <a:latin typeface="Cambria" pitchFamily="18" charset="0"/>
              </a:rPr>
              <a:t> şirketler; </a:t>
            </a:r>
            <a:r>
              <a:rPr lang="tr-TR" sz="4000" b="1" dirty="0" smtClean="0">
                <a:solidFill>
                  <a:srgbClr val="FF0000"/>
                </a:solidFill>
                <a:latin typeface="Cambria" pitchFamily="18" charset="0"/>
              </a:rPr>
              <a:t>eski</a:t>
            </a:r>
            <a:r>
              <a:rPr lang="tr-TR" sz="4000" b="1" dirty="0" smtClean="0">
                <a:solidFill>
                  <a:srgbClr val="002060"/>
                </a:solidFill>
                <a:latin typeface="Cambria" pitchFamily="18" charset="0"/>
              </a:rPr>
              <a:t> TTK.</a:t>
            </a:r>
            <a:r>
              <a:rPr lang="tr-TR" sz="4000" b="1" dirty="0" err="1" smtClean="0">
                <a:solidFill>
                  <a:srgbClr val="002060"/>
                </a:solidFill>
                <a:latin typeface="Cambria" pitchFamily="18" charset="0"/>
              </a:rPr>
              <a:t>na</a:t>
            </a:r>
            <a:r>
              <a:rPr lang="tr-TR" sz="4000" b="1" dirty="0" smtClean="0">
                <a:solidFill>
                  <a:srgbClr val="002060"/>
                </a:solidFill>
                <a:latin typeface="Cambria" pitchFamily="18" charset="0"/>
              </a:rPr>
              <a:t> göre kurulmak istiyorlarsa </a:t>
            </a:r>
            <a:r>
              <a:rPr lang="tr-TR" sz="4000" dirty="0" smtClean="0">
                <a:latin typeface="Cambria" pitchFamily="18" charset="0"/>
              </a:rPr>
              <a:t>başvuru için son gün.</a:t>
            </a:r>
            <a:endParaRPr lang="tr-TR" sz="4000" dirty="0">
              <a:latin typeface="Cambria" pitchFamily="18" charset="0"/>
            </a:endParaRPr>
          </a:p>
        </p:txBody>
      </p:sp>
      <p:pic>
        <p:nvPicPr>
          <p:cNvPr id="7" name="6 Resim" descr="fer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8100392" cy="112474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555776" y="1886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01 Ağustos 2012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AE1-9FDD-4954-9610-0071F50B7F3D}" type="slidenum">
              <a:rPr lang="tr-TR" smtClean="0"/>
              <a:pPr/>
              <a:t>99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lke raporu sunusu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Ülke raporu sunusu</Template>
  <TotalTime>6209</TotalTime>
  <Words>5204</Words>
  <Application>Microsoft Office PowerPoint</Application>
  <PresentationFormat>Ekran Gösterisi (4:3)</PresentationFormat>
  <Paragraphs>951</Paragraphs>
  <Slides>112</Slides>
  <Notes>107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112</vt:i4>
      </vt:variant>
    </vt:vector>
  </HeadingPairs>
  <TitlesOfParts>
    <vt:vector size="114" baseType="lpstr">
      <vt:lpstr>Ülke raporu sunusu</vt:lpstr>
      <vt:lpstr>Belge</vt:lpstr>
      <vt:lpstr>TÜRK TİCARET KANUNU</vt:lpstr>
      <vt:lpstr>NEDEN YENİ BİR YASA ?</vt:lpstr>
      <vt:lpstr>İÇERİK</vt:lpstr>
      <vt:lpstr>YÜRÜRLÜK     TARİHLERİ</vt:lpstr>
      <vt:lpstr>Slayt 5</vt:lpstr>
      <vt:lpstr>ÖNEMLİ YENİLİKLER</vt:lpstr>
      <vt:lpstr>Slayt 7</vt:lpstr>
      <vt:lpstr>TEK ORTAKLI ŞİRKET - 1</vt:lpstr>
      <vt:lpstr>TEK ORTAKLI ŞİRKET - 2</vt:lpstr>
      <vt:lpstr>Slayt 10</vt:lpstr>
      <vt:lpstr>ASGARİ  SERMAYE</vt:lpstr>
      <vt:lpstr>Mevcut Sermayenin Asgari Tutara Yükseltilmesi</vt:lpstr>
      <vt:lpstr>Slayt 13</vt:lpstr>
      <vt:lpstr>Ana Sözleşmelerin Uyumu</vt:lpstr>
      <vt:lpstr>Uyumlaştırılacak Ana Sözleşme Hükümleri</vt:lpstr>
      <vt:lpstr>Slayt 16</vt:lpstr>
      <vt:lpstr>Yönetim Organlarındaki Yenilikler - 1</vt:lpstr>
      <vt:lpstr>Yönetim Organlarındaki Yenilikler - 2</vt:lpstr>
      <vt:lpstr>Yönetim Organlarındaki Yenilikler - 3</vt:lpstr>
      <vt:lpstr>Slayt 20</vt:lpstr>
      <vt:lpstr>Mevcut Ana Sözleşmelerdeki Nisaplar</vt:lpstr>
      <vt:lpstr>ANONİM ŞİRKET KARAR NİSAPLARI - 1</vt:lpstr>
      <vt:lpstr>ANONİM ŞİRKET KARAR NİSAPLARI - 2</vt:lpstr>
      <vt:lpstr>Slayt 24</vt:lpstr>
      <vt:lpstr>İnternet Sitesi Açma Zorunluluğu </vt:lpstr>
      <vt:lpstr>Yayımlanacak İçeriklerin Anahatları - 1 </vt:lpstr>
      <vt:lpstr>Yayımlanacak İçeriklerin Anahatları - 2</vt:lpstr>
      <vt:lpstr>Yayımlanacak İçeriklerin Anahatları - 3</vt:lpstr>
      <vt:lpstr>İçeriklerle İlgili  Kurallar - 1</vt:lpstr>
      <vt:lpstr>İçeriklerle İlgili  Kurallar - 2</vt:lpstr>
      <vt:lpstr>Slayt 31</vt:lpstr>
      <vt:lpstr>E-toplantı </vt:lpstr>
      <vt:lpstr>Slayt 33</vt:lpstr>
      <vt:lpstr>Ticari Defterler </vt:lpstr>
      <vt:lpstr>Açılış Ve Kapanış Tasdikleri</vt:lpstr>
      <vt:lpstr>Tutulacak Defterlerde  Muhasebe Standartlarının Uygulanması</vt:lpstr>
      <vt:lpstr>Slayt 37</vt:lpstr>
      <vt:lpstr>Türkiye Muhasebe Standartlarını Uygulama Zorunluluğu </vt:lpstr>
      <vt:lpstr>TMS.nın Kapsamı ve İçeriği</vt:lpstr>
      <vt:lpstr>Türkiye Muhasebe Standartlarını Uygulama Başlangıcı</vt:lpstr>
      <vt:lpstr>Slayt 41</vt:lpstr>
      <vt:lpstr>Murakabe’den    Denetim’e    Geçiş</vt:lpstr>
      <vt:lpstr>Slayt 43</vt:lpstr>
      <vt:lpstr>Denetimin Kapsam ve Dayanağı </vt:lpstr>
      <vt:lpstr>Denetimden Geçmemenin Sonuçları</vt:lpstr>
      <vt:lpstr>BAĞIMSIZ DENETÇİ</vt:lpstr>
      <vt:lpstr>İŞLEM DENETÇİSİ</vt:lpstr>
      <vt:lpstr>ÖZEL DENETÇİ</vt:lpstr>
      <vt:lpstr>Bağımsız Denetime Tabi Olacak Finansal Tablolar</vt:lpstr>
      <vt:lpstr>Denetçi Olabilecekler</vt:lpstr>
      <vt:lpstr>Denetçi Olamayacaklar</vt:lpstr>
      <vt:lpstr>Denetçinin Seçimi</vt:lpstr>
      <vt:lpstr>Denetçinin Görevden Alınması </vt:lpstr>
      <vt:lpstr>Denetçinin Sorumlulukları</vt:lpstr>
      <vt:lpstr>Denetim Raporları </vt:lpstr>
      <vt:lpstr>Slayt 56</vt:lpstr>
      <vt:lpstr>Pay Sahibi ve Ortakların Borçlanması</vt:lpstr>
      <vt:lpstr>Yönetim Kurulu Üyeleri ve Yakınlarının Borçlanması</vt:lpstr>
      <vt:lpstr>Mevcut Borçların Tasfiyesi</vt:lpstr>
      <vt:lpstr>Slayt 60</vt:lpstr>
      <vt:lpstr>Ticari işlerde faiz</vt:lpstr>
      <vt:lpstr>Ne Değişti ? - 1</vt:lpstr>
      <vt:lpstr>Ne Değişti ? - 2</vt:lpstr>
      <vt:lpstr>Slayt 64</vt:lpstr>
      <vt:lpstr>1)   Küçük ve Orta Büyüklükteki İşletmeler  (KOBİ)</vt:lpstr>
      <vt:lpstr>2)   Büyük Sermaye Şirketleri</vt:lpstr>
      <vt:lpstr>İşletme ve Şirket Ölçeklerinin Uygulama Alanı</vt:lpstr>
      <vt:lpstr>Slayt 68</vt:lpstr>
      <vt:lpstr>Geçerli Birleşmeler - 1</vt:lpstr>
      <vt:lpstr>Geçerli Birleşmeler - 2</vt:lpstr>
      <vt:lpstr>Slayt 71</vt:lpstr>
      <vt:lpstr>Hâkim Ve Bağlı Şirket</vt:lpstr>
      <vt:lpstr>Karşılıklı İştirak ve  Hakların Donması</vt:lpstr>
      <vt:lpstr>Hâkimiyetin Hukuka Aykırı Kullanılması</vt:lpstr>
      <vt:lpstr>Hakim şirketin yöneltmesiyle  bağlı şirketi kayba uğratan sebepler</vt:lpstr>
      <vt:lpstr>Slayt 76</vt:lpstr>
      <vt:lpstr>Yeni TTK.nda Yeni Bir Bölüm: CEZALAR</vt:lpstr>
      <vt:lpstr>Cezai sorumluluklar - 1</vt:lpstr>
      <vt:lpstr>Cezai sorumluluklar - 2</vt:lpstr>
      <vt:lpstr>Cezai sorumluluklar - 3</vt:lpstr>
      <vt:lpstr>Cezai sorumluluklar - 4</vt:lpstr>
      <vt:lpstr>Cezai sorumluluklar - 5</vt:lpstr>
      <vt:lpstr>Cezai sorumluluklar - 6</vt:lpstr>
      <vt:lpstr>Slayt 84</vt:lpstr>
      <vt:lpstr>İkincil Mevzuat – Tüzükler (3 adet)</vt:lpstr>
      <vt:lpstr>İkincil Mevzuat – Yönetmelikler  (9 adet)</vt:lpstr>
      <vt:lpstr>İkincil Mevzuat – Yönetmelikler - 2</vt:lpstr>
      <vt:lpstr>İkincil Mevzuat – Tebliğler–1 (11 adet)</vt:lpstr>
      <vt:lpstr>İkincil Mevzuat – Tebliğler - 2</vt:lpstr>
      <vt:lpstr>TÜRK TİCARET KANUNU</vt:lpstr>
      <vt:lpstr>Kuruluş Halinde Olan Anonim Ve Limited Şirketler</vt:lpstr>
      <vt:lpstr>KOBİ’lere Pozitif Ayrımcılık</vt:lpstr>
      <vt:lpstr>Bütün Belgeler Yeniden mi Basılacak?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Slayt 102</vt:lpstr>
      <vt:lpstr>Slayt 103</vt:lpstr>
      <vt:lpstr>Slayt 104</vt:lpstr>
      <vt:lpstr>Slayt 105</vt:lpstr>
      <vt:lpstr>Slayt 106</vt:lpstr>
      <vt:lpstr>Slayt 107</vt:lpstr>
      <vt:lpstr>Slayt 108</vt:lpstr>
      <vt:lpstr>Slayt 109</vt:lpstr>
      <vt:lpstr>Ne Yapmalı?</vt:lpstr>
      <vt:lpstr>Nasıl Yapmalı?</vt:lpstr>
      <vt:lpstr>Slayt 112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TİCARET KANUNU</dc:title>
  <dc:creator>HY</dc:creator>
  <cp:keywords>YMM Hüseyin YILMAZ</cp:keywords>
  <cp:lastModifiedBy>Huseyin</cp:lastModifiedBy>
  <cp:revision>534</cp:revision>
  <dcterms:created xsi:type="dcterms:W3CDTF">2012-01-28T22:46:26Z</dcterms:created>
  <dcterms:modified xsi:type="dcterms:W3CDTF">2012-05-31T09:11:31Z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TC010183711055</vt:lpwstr>
  </property>
</Properties>
</file>